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1"/>
  </p:sldMasterIdLst>
  <p:notesMasterIdLst>
    <p:notesMasterId r:id="rId25"/>
  </p:notesMasterIdLst>
  <p:sldIdLst>
    <p:sldId id="309" r:id="rId2"/>
    <p:sldId id="303" r:id="rId3"/>
    <p:sldId id="305" r:id="rId4"/>
    <p:sldId id="323" r:id="rId5"/>
    <p:sldId id="313" r:id="rId6"/>
    <p:sldId id="322" r:id="rId7"/>
    <p:sldId id="312" r:id="rId8"/>
    <p:sldId id="314" r:id="rId9"/>
    <p:sldId id="315" r:id="rId10"/>
    <p:sldId id="316" r:id="rId11"/>
    <p:sldId id="317" r:id="rId12"/>
    <p:sldId id="318" r:id="rId13"/>
    <p:sldId id="319" r:id="rId14"/>
    <p:sldId id="320" r:id="rId15"/>
    <p:sldId id="321" r:id="rId16"/>
    <p:sldId id="330" r:id="rId17"/>
    <p:sldId id="326" r:id="rId18"/>
    <p:sldId id="327" r:id="rId19"/>
    <p:sldId id="336" r:id="rId20"/>
    <p:sldId id="339" r:id="rId21"/>
    <p:sldId id="338" r:id="rId22"/>
    <p:sldId id="340" r:id="rId23"/>
    <p:sldId id="335" r:id="rId24"/>
  </p:sldIdLst>
  <p:sldSz cx="9144000" cy="5143500" type="screen16x9"/>
  <p:notesSz cx="6858000" cy="9144000"/>
  <p:embeddedFontLst>
    <p:embeddedFont>
      <p:font typeface="Calibri Light" panose="020F0302020204030204" pitchFamily="34" charset="0"/>
      <p:regular r:id="rId26"/>
      <p:italic r:id="rId27"/>
    </p:embeddedFont>
    <p:embeddedFont>
      <p:font typeface="Nixie One" panose="020B0604020202020204" charset="0"/>
      <p:regular r:id="rId28"/>
    </p:embeddedFont>
    <p:embeddedFont>
      <p:font typeface="Calibri" panose="020F0502020204030204" pitchFamily="34" charset="0"/>
      <p:regular r:id="rId29"/>
      <p:bold r:id="rId30"/>
      <p:italic r:id="rId31"/>
      <p:boldItalic r:id="rId32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B4309B05-5572-4716-BB28-3EA1576846CF}">
  <a:tblStyle styleId="{B4309B05-5572-4716-BB28-3EA1576846CF}" styleName="Table_0">
    <a:wholeTbl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3873" autoAdjust="0"/>
  </p:normalViewPr>
  <p:slideViewPr>
    <p:cSldViewPr>
      <p:cViewPr varScale="1">
        <p:scale>
          <a:sx n="66" d="100"/>
          <a:sy n="66" d="100"/>
        </p:scale>
        <p:origin x="1280" y="48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09371230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Shape 1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rtl="0"/>
            <a:r>
              <a:rPr lang="en-US" dirty="0">
                <a:effectLst/>
              </a:rPr>
              <a:t>When I say network, what I mean is telecommunication network.</a:t>
            </a:r>
          </a:p>
          <a:p>
            <a:pPr rtl="0"/>
            <a:r>
              <a:rPr lang="en-US" dirty="0">
                <a:effectLst/>
              </a:rPr>
              <a:t>A network which nodes are networking devices</a:t>
            </a:r>
          </a:p>
          <a:p>
            <a:pPr lvl="0">
              <a:spcBef>
                <a:spcPts val="0"/>
              </a:spcBef>
              <a:buNone/>
            </a:pPr>
            <a:endParaRPr lang="fr-FR" baseline="0" dirty="0"/>
          </a:p>
        </p:txBody>
      </p:sp>
    </p:spTree>
    <p:extLst>
      <p:ext uri="{BB962C8B-B14F-4D97-AF65-F5344CB8AC3E}">
        <p14:creationId xmlns:p14="http://schemas.microsoft.com/office/powerpoint/2010/main" val="10298752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fr-FR" dirty="0" err="1"/>
              <a:t>Extract</a:t>
            </a:r>
            <a:r>
              <a:rPr lang="fr-FR" dirty="0"/>
              <a:t> </a:t>
            </a:r>
            <a:r>
              <a:rPr lang="fr-FR" dirty="0" err="1"/>
              <a:t>shapes</a:t>
            </a:r>
            <a:r>
              <a:rPr lang="fr-FR" dirty="0"/>
              <a:t> =&gt; </a:t>
            </a:r>
            <a:r>
              <a:rPr lang="fr-FR" dirty="0" err="1"/>
              <a:t>pyshp</a:t>
            </a:r>
            <a:r>
              <a:rPr lang="fr-FR" dirty="0"/>
              <a:t> </a:t>
            </a:r>
            <a:r>
              <a:rPr lang="fr-FR" dirty="0" err="1"/>
              <a:t>contains</a:t>
            </a:r>
            <a:r>
              <a:rPr lang="fr-FR" dirty="0"/>
              <a:t> Reader </a:t>
            </a:r>
            <a:r>
              <a:rPr lang="fr-FR" dirty="0" err="1"/>
              <a:t>object</a:t>
            </a:r>
            <a:r>
              <a:rPr lang="fr-FR" dirty="0"/>
              <a:t> </a:t>
            </a:r>
          </a:p>
          <a:p>
            <a:pPr lvl="0">
              <a:spcBef>
                <a:spcPts val="0"/>
              </a:spcBef>
              <a:buNone/>
            </a:pPr>
            <a:r>
              <a:rPr lang="fr-FR" dirty="0"/>
              <a:t>Once </a:t>
            </a:r>
            <a:r>
              <a:rPr lang="fr-FR" dirty="0" err="1"/>
              <a:t>done</a:t>
            </a:r>
            <a:r>
              <a:rPr lang="fr-FR" dirty="0"/>
              <a:t> =&gt; </a:t>
            </a:r>
            <a:r>
              <a:rPr lang="fr-FR" dirty="0" err="1"/>
              <a:t>polygons</a:t>
            </a:r>
            <a:r>
              <a:rPr lang="fr-FR" dirty="0"/>
              <a:t> and </a:t>
            </a:r>
            <a:r>
              <a:rPr lang="fr-FR" dirty="0" err="1"/>
              <a:t>multipolygons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73627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fr-FR" dirty="0"/>
              <a:t>To </a:t>
            </a:r>
            <a:r>
              <a:rPr lang="fr-FR" dirty="0" err="1"/>
              <a:t>decompose</a:t>
            </a:r>
            <a:r>
              <a:rPr lang="fr-FR" dirty="0"/>
              <a:t> =&gt; </a:t>
            </a:r>
            <a:r>
              <a:rPr lang="fr-FR" dirty="0" err="1"/>
              <a:t>shapely</a:t>
            </a:r>
            <a:endParaRPr lang="fr-FR" dirty="0"/>
          </a:p>
          <a:p>
            <a:pPr lvl="0">
              <a:spcBef>
                <a:spcPts val="0"/>
              </a:spcBef>
              <a:buNone/>
            </a:pPr>
            <a:r>
              <a:rPr lang="fr-FR" dirty="0"/>
              <a:t>Method </a:t>
            </a:r>
            <a:r>
              <a:rPr lang="fr-FR" dirty="0" err="1"/>
              <a:t>shape</a:t>
            </a:r>
            <a:r>
              <a:rPr lang="fr-FR" dirty="0"/>
              <a:t> to </a:t>
            </a:r>
            <a:r>
              <a:rPr lang="fr-FR" dirty="0" err="1"/>
              <a:t>convert</a:t>
            </a:r>
            <a:r>
              <a:rPr lang="fr-FR" dirty="0"/>
              <a:t> </a:t>
            </a:r>
            <a:r>
              <a:rPr lang="fr-FR" dirty="0" err="1"/>
              <a:t>shapefile</a:t>
            </a:r>
            <a:r>
              <a:rPr lang="fr-FR" dirty="0"/>
              <a:t> multi </a:t>
            </a:r>
            <a:r>
              <a:rPr lang="fr-FR" dirty="0" err="1"/>
              <a:t>into</a:t>
            </a:r>
            <a:r>
              <a:rPr lang="fr-FR" dirty="0"/>
              <a:t> </a:t>
            </a:r>
            <a:r>
              <a:rPr lang="fr-FR" dirty="0" err="1"/>
              <a:t>shapely</a:t>
            </a:r>
            <a:r>
              <a:rPr lang="fr-FR" dirty="0"/>
              <a:t> </a:t>
            </a:r>
            <a:r>
              <a:rPr lang="fr-FR" dirty="0" err="1"/>
              <a:t>multipolygon</a:t>
            </a:r>
            <a:endParaRPr lang="fr-FR" dirty="0"/>
          </a:p>
          <a:p>
            <a:pPr lvl="0">
              <a:spcBef>
                <a:spcPts val="0"/>
              </a:spcBef>
              <a:buNone/>
            </a:pPr>
            <a:r>
              <a:rPr lang="fr-FR" dirty="0" err="1"/>
              <a:t>Shapely</a:t>
            </a:r>
            <a:r>
              <a:rPr lang="fr-FR" dirty="0"/>
              <a:t> multi are </a:t>
            </a:r>
            <a:r>
              <a:rPr lang="fr-FR" dirty="0" err="1"/>
              <a:t>iterable</a:t>
            </a:r>
            <a:r>
              <a:rPr lang="fr-FR" dirty="0"/>
              <a:t>, __</a:t>
            </a:r>
            <a:r>
              <a:rPr lang="fr-FR" dirty="0" err="1"/>
              <a:t>iter</a:t>
            </a:r>
            <a:r>
              <a:rPr lang="fr-FR" dirty="0"/>
              <a:t>__</a:t>
            </a:r>
          </a:p>
          <a:p>
            <a:pPr lvl="0">
              <a:spcBef>
                <a:spcPts val="0"/>
              </a:spcBef>
              <a:buNone/>
            </a:pPr>
            <a:r>
              <a:rPr lang="fr-FR" dirty="0"/>
              <a:t>Loop over </a:t>
            </a:r>
            <a:r>
              <a:rPr lang="fr-FR" dirty="0" err="1"/>
              <a:t>shapely</a:t>
            </a:r>
            <a:r>
              <a:rPr lang="fr-FR" dirty="0"/>
              <a:t> multi </a:t>
            </a:r>
            <a:r>
              <a:rPr lang="fr-FR" dirty="0" err="1"/>
              <a:t>with</a:t>
            </a:r>
            <a:r>
              <a:rPr lang="fr-FR" dirty="0"/>
              <a:t> simple for </a:t>
            </a:r>
            <a:r>
              <a:rPr lang="fr-FR" dirty="0" err="1"/>
              <a:t>loop</a:t>
            </a:r>
            <a:r>
              <a:rPr lang="fr-FR" dirty="0"/>
              <a:t> to </a:t>
            </a:r>
            <a:r>
              <a:rPr lang="fr-FR" dirty="0" err="1"/>
              <a:t>yield</a:t>
            </a:r>
            <a:r>
              <a:rPr lang="fr-FR" dirty="0"/>
              <a:t> </a:t>
            </a:r>
            <a:r>
              <a:rPr lang="fr-FR" dirty="0" err="1"/>
              <a:t>polygons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contains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613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lang="fr-FR" baseline="0" dirty="0"/>
          </a:p>
          <a:p>
            <a:pPr lvl="0">
              <a:spcBef>
                <a:spcPts val="0"/>
              </a:spcBef>
              <a:buNone/>
            </a:pPr>
            <a:r>
              <a:rPr lang="fr-FR" dirty="0" err="1"/>
              <a:t>Shapefiles</a:t>
            </a:r>
            <a:r>
              <a:rPr lang="fr-FR" dirty="0"/>
              <a:t> </a:t>
            </a:r>
            <a:r>
              <a:rPr lang="fr-FR" dirty="0" err="1"/>
              <a:t>contain</a:t>
            </a:r>
            <a:r>
              <a:rPr lang="fr-FR" dirty="0"/>
              <a:t> </a:t>
            </a:r>
            <a:r>
              <a:rPr lang="fr-FR" dirty="0" err="1"/>
              <a:t>geographic</a:t>
            </a:r>
            <a:r>
              <a:rPr lang="fr-FR" dirty="0"/>
              <a:t> </a:t>
            </a:r>
            <a:r>
              <a:rPr lang="fr-FR" dirty="0" err="1"/>
              <a:t>coordinates</a:t>
            </a:r>
            <a:r>
              <a:rPr lang="fr-FR" dirty="0"/>
              <a:t> </a:t>
            </a:r>
            <a:r>
              <a:rPr lang="fr-FR" dirty="0" err="1"/>
              <a:t>defined</a:t>
            </a:r>
            <a:r>
              <a:rPr lang="fr-FR" dirty="0"/>
              <a:t> by longitude, latitude</a:t>
            </a:r>
          </a:p>
          <a:p>
            <a:pPr marL="171450" lvl="0" indent="-171450">
              <a:spcBef>
                <a:spcPts val="0"/>
              </a:spcBef>
              <a:buFont typeface="Symbol" panose="05050102010706020507" pitchFamily="18" charset="2"/>
              <a:buChar char="Þ"/>
            </a:pPr>
            <a:r>
              <a:rPr lang="fr-FR" dirty="0"/>
              <a:t>Angles </a:t>
            </a:r>
          </a:p>
          <a:p>
            <a:pPr marL="0" lvl="0" indent="0">
              <a:spcBef>
                <a:spcPts val="0"/>
              </a:spcBef>
              <a:buFont typeface="Symbol" panose="05050102010706020507" pitchFamily="18" charset="2"/>
              <a:buNone/>
            </a:pPr>
            <a:r>
              <a:rPr lang="fr-FR" dirty="0"/>
              <a:t>To </a:t>
            </a:r>
            <a:r>
              <a:rPr lang="fr-FR" dirty="0" err="1"/>
              <a:t>draw</a:t>
            </a:r>
            <a:r>
              <a:rPr lang="fr-FR" dirty="0"/>
              <a:t> </a:t>
            </a:r>
            <a:r>
              <a:rPr lang="fr-FR" dirty="0" err="1"/>
              <a:t>polygons</a:t>
            </a:r>
            <a:r>
              <a:rPr lang="fr-FR" dirty="0"/>
              <a:t> in a GUI, </a:t>
            </a:r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need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a </a:t>
            </a:r>
            <a:r>
              <a:rPr lang="fr-FR" dirty="0" err="1"/>
              <a:t>planar</a:t>
            </a:r>
            <a:r>
              <a:rPr lang="fr-FR" dirty="0"/>
              <a:t> </a:t>
            </a:r>
            <a:r>
              <a:rPr lang="fr-FR" dirty="0" err="1"/>
              <a:t>coordinates</a:t>
            </a:r>
            <a:r>
              <a:rPr lang="fr-FR" dirty="0"/>
              <a:t>, in pixel</a:t>
            </a:r>
          </a:p>
          <a:p>
            <a:pPr marL="0" lvl="0" indent="0">
              <a:spcBef>
                <a:spcPts val="0"/>
              </a:spcBef>
              <a:buFont typeface="Symbol" panose="05050102010706020507" pitchFamily="18" charset="2"/>
              <a:buNone/>
            </a:pPr>
            <a:r>
              <a:rPr lang="fr-FR" dirty="0"/>
              <a:t>=&gt; conversion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225604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fr-FR" dirty="0" err="1"/>
              <a:t>We’ll</a:t>
            </a:r>
            <a:r>
              <a:rPr lang="fr-FR" dirty="0"/>
              <a:t> </a:t>
            </a:r>
            <a:r>
              <a:rPr lang="fr-FR" dirty="0" err="1"/>
              <a:t>need</a:t>
            </a:r>
            <a:r>
              <a:rPr lang="fr-FR" dirty="0"/>
              <a:t> to </a:t>
            </a:r>
            <a:r>
              <a:rPr lang="fr-FR" dirty="0" err="1"/>
              <a:t>convert</a:t>
            </a:r>
            <a:r>
              <a:rPr lang="fr-FR" dirty="0"/>
              <a:t> a point on a </a:t>
            </a:r>
            <a:r>
              <a:rPr lang="fr-FR" dirty="0" err="1"/>
              <a:t>sphere</a:t>
            </a:r>
            <a:r>
              <a:rPr lang="fr-FR" dirty="0"/>
              <a:t> (</a:t>
            </a:r>
            <a:r>
              <a:rPr lang="fr-FR" dirty="0" err="1"/>
              <a:t>lon</a:t>
            </a:r>
            <a:r>
              <a:rPr lang="fr-FR" dirty="0"/>
              <a:t>, </a:t>
            </a:r>
            <a:r>
              <a:rPr lang="fr-FR" dirty="0" err="1"/>
              <a:t>lat</a:t>
            </a:r>
            <a:r>
              <a:rPr lang="fr-FR" dirty="0"/>
              <a:t>) </a:t>
            </a:r>
            <a:r>
              <a:rPr lang="fr-FR" dirty="0" err="1"/>
              <a:t>into</a:t>
            </a:r>
            <a:r>
              <a:rPr lang="fr-FR" dirty="0"/>
              <a:t> a point in a plan </a:t>
            </a:r>
          </a:p>
          <a:p>
            <a:pPr lvl="0">
              <a:spcBef>
                <a:spcPts val="0"/>
              </a:spcBef>
              <a:buNone/>
            </a:pPr>
            <a:r>
              <a:rPr lang="fr-FR" dirty="0"/>
              <a:t>(call) projection</a:t>
            </a:r>
          </a:p>
          <a:p>
            <a:pPr lvl="0">
              <a:spcBef>
                <a:spcPts val="0"/>
              </a:spcBef>
              <a:buNone/>
            </a:pPr>
            <a:r>
              <a:rPr lang="fr-FR" dirty="0" err="1"/>
              <a:t>Remarkable</a:t>
            </a:r>
            <a:r>
              <a:rPr lang="fr-FR" dirty="0"/>
              <a:t> </a:t>
            </a:r>
            <a:r>
              <a:rPr lang="fr-FR" dirty="0" err="1"/>
              <a:t>theorem</a:t>
            </a:r>
            <a:r>
              <a:rPr lang="fr-FR" dirty="0"/>
              <a:t>: (</a:t>
            </a:r>
            <a:r>
              <a:rPr lang="fr-FR" dirty="0" err="1"/>
              <a:t>says</a:t>
            </a:r>
            <a:r>
              <a:rPr lang="fr-FR" dirty="0"/>
              <a:t>) lose info in the process</a:t>
            </a:r>
          </a:p>
          <a:p>
            <a:pPr lvl="0">
              <a:spcBef>
                <a:spcPts val="0"/>
              </a:spcBef>
              <a:buNone/>
            </a:pPr>
            <a:r>
              <a:rPr lang="fr-FR" dirty="0"/>
              <a:t>It </a:t>
            </a:r>
            <a:r>
              <a:rPr lang="fr-FR" dirty="0" err="1"/>
              <a:t>cannot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done</a:t>
            </a:r>
            <a:r>
              <a:rPr lang="fr-FR" dirty="0"/>
              <a:t> </a:t>
            </a:r>
            <a:r>
              <a:rPr lang="fr-FR" dirty="0" err="1"/>
              <a:t>without</a:t>
            </a:r>
            <a:r>
              <a:rPr lang="fr-FR" dirty="0"/>
              <a:t> </a:t>
            </a:r>
            <a:r>
              <a:rPr lang="fr-FR" dirty="0" err="1"/>
              <a:t>distortion</a:t>
            </a:r>
            <a:r>
              <a:rPr lang="fr-FR" dirty="0"/>
              <a:t>. (distances, </a:t>
            </a:r>
            <a:r>
              <a:rPr lang="fr-FR" dirty="0" err="1"/>
              <a:t>shapes</a:t>
            </a:r>
            <a:r>
              <a:rPr lang="fr-FR" dirty="0"/>
              <a:t>, angles)</a:t>
            </a:r>
          </a:p>
          <a:p>
            <a:pPr lvl="0">
              <a:spcBef>
                <a:spcPts val="0"/>
              </a:spcBef>
              <a:buNone/>
            </a:pPr>
            <a:r>
              <a:rPr lang="fr-FR" dirty="0"/>
              <a:t>Mercator: </a:t>
            </a:r>
            <a:r>
              <a:rPr lang="fr-FR" dirty="0" err="1"/>
              <a:t>preserves</a:t>
            </a:r>
            <a:r>
              <a:rPr lang="fr-FR" dirty="0"/>
              <a:t> angles, not area</a:t>
            </a: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710593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fr-FR" dirty="0" err="1"/>
              <a:t>Convert</a:t>
            </a:r>
            <a:r>
              <a:rPr lang="fr-FR" dirty="0"/>
              <a:t> </a:t>
            </a:r>
            <a:r>
              <a:rPr lang="fr-FR" dirty="0" err="1"/>
              <a:t>geo</a:t>
            </a:r>
            <a:r>
              <a:rPr lang="fr-FR" dirty="0"/>
              <a:t> </a:t>
            </a:r>
            <a:r>
              <a:rPr lang="fr-FR" dirty="0" err="1"/>
              <a:t>into</a:t>
            </a:r>
            <a:r>
              <a:rPr lang="fr-FR" dirty="0"/>
              <a:t> </a:t>
            </a:r>
            <a:r>
              <a:rPr lang="fr-FR" dirty="0" err="1"/>
              <a:t>proj</a:t>
            </a:r>
            <a:r>
              <a:rPr lang="fr-FR" dirty="0"/>
              <a:t>: </a:t>
            </a:r>
            <a:r>
              <a:rPr lang="fr-FR" dirty="0" err="1"/>
              <a:t>pyproj</a:t>
            </a:r>
            <a:endParaRPr lang="fr-FR" dirty="0"/>
          </a:p>
          <a:p>
            <a:pPr lvl="0">
              <a:spcBef>
                <a:spcPts val="0"/>
              </a:spcBef>
              <a:buNone/>
            </a:pPr>
            <a:r>
              <a:rPr lang="fr-FR" dirty="0" err="1"/>
              <a:t>Thousands</a:t>
            </a:r>
            <a:r>
              <a:rPr lang="fr-FR" dirty="0"/>
              <a:t> </a:t>
            </a:r>
            <a:r>
              <a:rPr lang="fr-FR" dirty="0" err="1"/>
              <a:t>available</a:t>
            </a:r>
            <a:r>
              <a:rPr lang="fr-FR" dirty="0"/>
              <a:t>, </a:t>
            </a:r>
            <a:r>
              <a:rPr lang="fr-FR" dirty="0" err="1"/>
              <a:t>pyproj</a:t>
            </a:r>
            <a:r>
              <a:rPr lang="fr-FR" dirty="0"/>
              <a:t> </a:t>
            </a:r>
            <a:r>
              <a:rPr lang="fr-FR" dirty="0" err="1"/>
              <a:t>allows</a:t>
            </a:r>
            <a:r>
              <a:rPr lang="fr-FR" dirty="0"/>
              <a:t> us to </a:t>
            </a:r>
            <a:r>
              <a:rPr lang="fr-FR" dirty="0" err="1"/>
              <a:t>choose</a:t>
            </a:r>
            <a:r>
              <a:rPr lang="fr-FR" dirty="0"/>
              <a:t> </a:t>
            </a:r>
            <a:r>
              <a:rPr lang="fr-FR" dirty="0" err="1"/>
              <a:t>whichever</a:t>
            </a:r>
            <a:r>
              <a:rPr lang="fr-FR" dirty="0"/>
              <a:t> </a:t>
            </a:r>
            <a:r>
              <a:rPr lang="fr-FR" dirty="0" err="1"/>
              <a:t>we</a:t>
            </a:r>
            <a:r>
              <a:rPr lang="fr-FR" dirty="0"/>
              <a:t> like</a:t>
            </a:r>
          </a:p>
          <a:p>
            <a:pPr lvl="0">
              <a:spcBef>
                <a:spcPts val="0"/>
              </a:spcBef>
              <a:buNone/>
            </a:pPr>
            <a:r>
              <a:rPr lang="fr-FR" dirty="0" err="1"/>
              <a:t>Pyproj</a:t>
            </a:r>
            <a:r>
              <a:rPr lang="fr-FR" dirty="0"/>
              <a:t> can </a:t>
            </a:r>
            <a:r>
              <a:rPr lang="fr-FR" dirty="0" err="1"/>
              <a:t>convert</a:t>
            </a:r>
            <a:r>
              <a:rPr lang="fr-FR" dirty="0"/>
              <a:t> </a:t>
            </a:r>
            <a:r>
              <a:rPr lang="fr-FR" dirty="0" err="1"/>
              <a:t>geo</a:t>
            </a:r>
            <a:r>
              <a:rPr lang="fr-FR" dirty="0"/>
              <a:t> to </a:t>
            </a:r>
            <a:r>
              <a:rPr lang="fr-FR" dirty="0" err="1"/>
              <a:t>proj</a:t>
            </a:r>
            <a:r>
              <a:rPr lang="fr-FR" dirty="0"/>
              <a:t>, </a:t>
            </a:r>
            <a:r>
              <a:rPr lang="fr-FR" dirty="0" err="1"/>
              <a:t>proj</a:t>
            </a:r>
            <a:r>
              <a:rPr lang="fr-FR" dirty="0"/>
              <a:t>, to </a:t>
            </a:r>
            <a:r>
              <a:rPr lang="fr-FR" dirty="0" err="1"/>
              <a:t>geo</a:t>
            </a:r>
            <a:r>
              <a:rPr lang="fr-FR" dirty="0"/>
              <a:t>, </a:t>
            </a:r>
            <a:r>
              <a:rPr lang="fr-FR" dirty="0" err="1"/>
              <a:t>proj</a:t>
            </a:r>
            <a:r>
              <a:rPr lang="fr-FR" dirty="0"/>
              <a:t> to </a:t>
            </a:r>
            <a:r>
              <a:rPr lang="fr-FR" dirty="0" err="1"/>
              <a:t>proj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730360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987279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fr-FR" baseline="0" dirty="0" err="1"/>
              <a:t>Overview</a:t>
            </a:r>
            <a:r>
              <a:rPr lang="fr-FR" baseline="0" dirty="0"/>
              <a:t> network automation </a:t>
            </a:r>
            <a:r>
              <a:rPr lang="fr-FR" baseline="0" dirty="0" err="1"/>
              <a:t>landscape</a:t>
            </a:r>
            <a:endParaRPr lang="fr-FR" baseline="0" dirty="0"/>
          </a:p>
          <a:p>
            <a:pPr lvl="0">
              <a:spcBef>
                <a:spcPts val="0"/>
              </a:spcBef>
              <a:buNone/>
            </a:pPr>
            <a:r>
              <a:rPr lang="fr-FR" baseline="0" dirty="0"/>
              <a:t>First, net </a:t>
            </a:r>
            <a:r>
              <a:rPr lang="fr-FR" baseline="0" dirty="0" err="1"/>
              <a:t>engineers</a:t>
            </a:r>
            <a:r>
              <a:rPr lang="fr-FR" baseline="0" dirty="0"/>
              <a:t> </a:t>
            </a:r>
            <a:r>
              <a:rPr lang="fr-FR" baseline="0" dirty="0" err="1"/>
              <a:t>using</a:t>
            </a:r>
            <a:r>
              <a:rPr lang="fr-FR" baseline="0" dirty="0"/>
              <a:t> for </a:t>
            </a:r>
            <a:r>
              <a:rPr lang="fr-FR" baseline="0" dirty="0" err="1"/>
              <a:t>years</a:t>
            </a:r>
            <a:r>
              <a:rPr lang="fr-FR" baseline="0" dirty="0"/>
              <a:t>: </a:t>
            </a:r>
            <a:r>
              <a:rPr lang="fr-FR" baseline="0" dirty="0" err="1"/>
              <a:t>send</a:t>
            </a:r>
            <a:r>
              <a:rPr lang="fr-FR" baseline="0" dirty="0"/>
              <a:t> command to conf or </a:t>
            </a:r>
            <a:r>
              <a:rPr lang="fr-FR" baseline="0" dirty="0" err="1"/>
              <a:t>screenscrape</a:t>
            </a:r>
            <a:endParaRPr lang="fr-FR" baseline="0" dirty="0"/>
          </a:p>
          <a:p>
            <a:pPr lvl="0">
              <a:spcBef>
                <a:spcPts val="0"/>
              </a:spcBef>
              <a:buNone/>
            </a:pPr>
            <a:r>
              <a:rPr lang="fr-FR" baseline="0" dirty="0"/>
              <a:t>Py </a:t>
            </a:r>
            <a:r>
              <a:rPr lang="fr-FR" baseline="0" dirty="0" err="1"/>
              <a:t>library</a:t>
            </a:r>
            <a:r>
              <a:rPr lang="fr-FR" baseline="0" dirty="0"/>
              <a:t> for </a:t>
            </a:r>
            <a:r>
              <a:rPr lang="fr-FR" baseline="0" dirty="0" err="1"/>
              <a:t>ssh</a:t>
            </a:r>
            <a:r>
              <a:rPr lang="fr-FR" baseline="0" dirty="0"/>
              <a:t> </a:t>
            </a:r>
            <a:r>
              <a:rPr lang="fr-FR" baseline="0" dirty="0" err="1"/>
              <a:t>connection</a:t>
            </a:r>
            <a:r>
              <a:rPr lang="fr-FR" baseline="0" dirty="0"/>
              <a:t>: </a:t>
            </a:r>
            <a:r>
              <a:rPr lang="fr-FR" baseline="0" dirty="0" err="1"/>
              <a:t>paramiko</a:t>
            </a:r>
            <a:r>
              <a:rPr lang="fr-FR" baseline="0" dirty="0"/>
              <a:t>, </a:t>
            </a:r>
            <a:r>
              <a:rPr lang="fr-FR" baseline="0" dirty="0" err="1"/>
              <a:t>complicated</a:t>
            </a:r>
            <a:r>
              <a:rPr lang="fr-FR" baseline="0" dirty="0"/>
              <a:t>, </a:t>
            </a:r>
            <a:r>
              <a:rPr lang="fr-FR" baseline="0" dirty="0" err="1"/>
              <a:t>built</a:t>
            </a:r>
            <a:r>
              <a:rPr lang="fr-FR" baseline="0" dirty="0"/>
              <a:t> </a:t>
            </a:r>
            <a:r>
              <a:rPr lang="fr-FR" baseline="0" dirty="0" err="1"/>
              <a:t>other</a:t>
            </a:r>
            <a:r>
              <a:rPr lang="fr-FR" baseline="0" dirty="0"/>
              <a:t> </a:t>
            </a:r>
            <a:r>
              <a:rPr lang="fr-FR" baseline="0" dirty="0" err="1"/>
              <a:t>librariries</a:t>
            </a:r>
            <a:r>
              <a:rPr lang="fr-FR" baseline="0" dirty="0"/>
              <a:t> (</a:t>
            </a:r>
            <a:r>
              <a:rPr lang="fr-FR" baseline="0" dirty="0" err="1"/>
              <a:t>most</a:t>
            </a:r>
            <a:r>
              <a:rPr lang="fr-FR" baseline="0" dirty="0"/>
              <a:t> </a:t>
            </a:r>
            <a:r>
              <a:rPr lang="fr-FR" baseline="0" dirty="0" err="1"/>
              <a:t>famous</a:t>
            </a:r>
            <a:r>
              <a:rPr lang="fr-FR" baseline="0" dirty="0"/>
              <a:t>: </a:t>
            </a:r>
            <a:r>
              <a:rPr lang="fr-FR" baseline="0" dirty="0" err="1"/>
              <a:t>exscript</a:t>
            </a:r>
            <a:r>
              <a:rPr lang="fr-FR" baseline="0" dirty="0"/>
              <a:t> / </a:t>
            </a:r>
            <a:r>
              <a:rPr lang="fr-FR" baseline="0" dirty="0" err="1"/>
              <a:t>netmiko</a:t>
            </a:r>
            <a:r>
              <a:rPr lang="fr-FR" baseline="0" dirty="0"/>
              <a:t>)</a:t>
            </a:r>
          </a:p>
          <a:p>
            <a:pPr lvl="0">
              <a:spcBef>
                <a:spcPts val="0"/>
              </a:spcBef>
              <a:buNone/>
            </a:pPr>
            <a:r>
              <a:rPr lang="fr-FR" baseline="0" dirty="0" err="1"/>
              <a:t>Netconf</a:t>
            </a:r>
            <a:r>
              <a:rPr lang="fr-FR" baseline="0" dirty="0"/>
              <a:t>: network config </a:t>
            </a:r>
            <a:r>
              <a:rPr lang="fr-FR" baseline="0" dirty="0" err="1"/>
              <a:t>protocol</a:t>
            </a:r>
            <a:r>
              <a:rPr lang="fr-FR" baseline="0" dirty="0"/>
              <a:t>, YANG: modeling </a:t>
            </a:r>
            <a:r>
              <a:rPr lang="fr-FR" baseline="0" dirty="0" err="1"/>
              <a:t>language</a:t>
            </a:r>
            <a:r>
              <a:rPr lang="fr-FR" baseline="0" dirty="0"/>
              <a:t> </a:t>
            </a:r>
            <a:r>
              <a:rPr lang="fr-FR" baseline="0" dirty="0" err="1"/>
              <a:t>used</a:t>
            </a:r>
            <a:r>
              <a:rPr lang="fr-FR" baseline="0" dirty="0"/>
              <a:t> to </a:t>
            </a:r>
            <a:r>
              <a:rPr lang="fr-FR" baseline="0" dirty="0" err="1"/>
              <a:t>define</a:t>
            </a:r>
            <a:r>
              <a:rPr lang="fr-FR" baseline="0" dirty="0"/>
              <a:t> data (</a:t>
            </a:r>
            <a:r>
              <a:rPr lang="fr-FR" baseline="0" dirty="0" err="1"/>
              <a:t>pycon</a:t>
            </a:r>
            <a:r>
              <a:rPr lang="fr-FR" baseline="0" dirty="0"/>
              <a:t> US)</a:t>
            </a:r>
          </a:p>
          <a:p>
            <a:pPr lvl="0">
              <a:spcBef>
                <a:spcPts val="0"/>
              </a:spcBef>
              <a:buNone/>
            </a:pPr>
            <a:r>
              <a:rPr lang="fr-FR" baseline="0" dirty="0" err="1"/>
              <a:t>OSS</a:t>
            </a:r>
            <a:r>
              <a:rPr lang="fr-FR" baseline="0" dirty="0"/>
              <a:t> Protocol, S SNMP not simple (</a:t>
            </a:r>
            <a:r>
              <a:rPr lang="fr-FR" baseline="0" dirty="0" err="1"/>
              <a:t>pySNMP</a:t>
            </a:r>
            <a:r>
              <a:rPr lang="fr-FR" baseline="0" dirty="0"/>
              <a:t>)</a:t>
            </a:r>
          </a:p>
          <a:p>
            <a:pPr lvl="0">
              <a:spcBef>
                <a:spcPts val="0"/>
              </a:spcBef>
              <a:buNone/>
            </a:pPr>
            <a:r>
              <a:rPr lang="fr-FR" baseline="0" dirty="0"/>
              <a:t>Conf management: </a:t>
            </a:r>
            <a:r>
              <a:rPr lang="fr-FR" baseline="0" dirty="0" err="1"/>
              <a:t>originates</a:t>
            </a:r>
            <a:r>
              <a:rPr lang="fr-FR" baseline="0" dirty="0"/>
              <a:t> </a:t>
            </a:r>
            <a:r>
              <a:rPr lang="fr-FR" baseline="0" dirty="0" err="1"/>
              <a:t>from</a:t>
            </a:r>
            <a:r>
              <a:rPr lang="fr-FR" baseline="0" dirty="0"/>
              <a:t> DevOps world, </a:t>
            </a:r>
            <a:r>
              <a:rPr lang="fr-FR" baseline="0" dirty="0" err="1"/>
              <a:t>also</a:t>
            </a:r>
            <a:r>
              <a:rPr lang="fr-FR" baseline="0" dirty="0"/>
              <a:t> </a:t>
            </a:r>
            <a:r>
              <a:rPr lang="fr-FR" baseline="0" dirty="0" err="1"/>
              <a:t>work</a:t>
            </a:r>
            <a:r>
              <a:rPr lang="fr-FR" baseline="0" dirty="0"/>
              <a:t> on network </a:t>
            </a:r>
            <a:r>
              <a:rPr lang="fr-FR" baseline="0" dirty="0" err="1"/>
              <a:t>devices</a:t>
            </a:r>
            <a:r>
              <a:rPr lang="fr-FR" baseline="0" dirty="0"/>
              <a:t> (ansible </a:t>
            </a:r>
            <a:r>
              <a:rPr lang="fr-FR" baseline="0" dirty="0" err="1"/>
              <a:t>gaining</a:t>
            </a:r>
            <a:r>
              <a:rPr lang="fr-FR" baseline="0" dirty="0"/>
              <a:t> </a:t>
            </a:r>
            <a:r>
              <a:rPr lang="fr-FR" baseline="0" dirty="0" err="1"/>
              <a:t>momentum</a:t>
            </a:r>
            <a:r>
              <a:rPr lang="fr-FR" baseline="0" dirty="0"/>
              <a:t>)</a:t>
            </a:r>
          </a:p>
          <a:p>
            <a:pPr lvl="0">
              <a:spcBef>
                <a:spcPts val="0"/>
              </a:spcBef>
              <a:buNone/>
            </a:pPr>
            <a:r>
              <a:rPr lang="fr-FR" baseline="0" dirty="0" err="1"/>
              <a:t>Vendor-specific</a:t>
            </a:r>
            <a:r>
              <a:rPr lang="fr-FR" baseline="0" dirty="0"/>
              <a:t>: API (software / web interface) basic automation </a:t>
            </a:r>
            <a:r>
              <a:rPr lang="fr-FR" baseline="0" dirty="0" err="1"/>
              <a:t>tasks</a:t>
            </a:r>
            <a:endParaRPr lang="fr-FR" baseline="0" dirty="0"/>
          </a:p>
        </p:txBody>
      </p:sp>
    </p:spTree>
    <p:extLst>
      <p:ext uri="{BB962C8B-B14F-4D97-AF65-F5344CB8AC3E}">
        <p14:creationId xmlns:p14="http://schemas.microsoft.com/office/powerpoint/2010/main" val="36109026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fr-FR" dirty="0" err="1"/>
              <a:t>Forwarding</a:t>
            </a:r>
            <a:r>
              <a:rPr lang="fr-FR" dirty="0"/>
              <a:t> </a:t>
            </a:r>
            <a:r>
              <a:rPr lang="fr-FR" dirty="0" err="1"/>
              <a:t>decisions</a:t>
            </a:r>
            <a:r>
              <a:rPr lang="fr-FR" dirty="0"/>
              <a:t> (</a:t>
            </a:r>
            <a:r>
              <a:rPr lang="fr-FR" dirty="0" err="1"/>
              <a:t>where</a:t>
            </a:r>
            <a:r>
              <a:rPr lang="fr-FR" dirty="0"/>
              <a:t> route </a:t>
            </a:r>
            <a:r>
              <a:rPr lang="fr-FR" dirty="0" err="1"/>
              <a:t>traffic</a:t>
            </a:r>
            <a:r>
              <a:rPr lang="fr-FR" dirty="0"/>
              <a:t>): </a:t>
            </a:r>
            <a:r>
              <a:rPr lang="fr-FR" dirty="0" err="1"/>
              <a:t>taken</a:t>
            </a:r>
            <a:r>
              <a:rPr lang="fr-FR" dirty="0"/>
              <a:t> by </a:t>
            </a:r>
            <a:r>
              <a:rPr lang="fr-FR" dirty="0" err="1"/>
              <a:t>routers</a:t>
            </a:r>
            <a:r>
              <a:rPr lang="fr-FR" dirty="0"/>
              <a:t> =&gt; </a:t>
            </a:r>
            <a:r>
              <a:rPr lang="fr-FR" dirty="0" err="1"/>
              <a:t>rely</a:t>
            </a:r>
            <a:r>
              <a:rPr lang="fr-FR" dirty="0"/>
              <a:t> on </a:t>
            </a:r>
            <a:r>
              <a:rPr lang="fr-FR" dirty="0" err="1"/>
              <a:t>protocols</a:t>
            </a:r>
            <a:r>
              <a:rPr lang="fr-FR" dirty="0"/>
              <a:t> (</a:t>
            </a:r>
            <a:r>
              <a:rPr lang="fr-FR" dirty="0" err="1"/>
              <a:t>dynamically</a:t>
            </a:r>
            <a:r>
              <a:rPr lang="fr-FR" dirty="0"/>
              <a:t> exchange info about </a:t>
            </a:r>
            <a:r>
              <a:rPr lang="fr-FR" dirty="0" err="1"/>
              <a:t>ntw</a:t>
            </a:r>
            <a:r>
              <a:rPr lang="fr-FR" dirty="0"/>
              <a:t> topo)</a:t>
            </a:r>
          </a:p>
          <a:p>
            <a:pPr lvl="0">
              <a:spcBef>
                <a:spcPts val="0"/>
              </a:spcBef>
              <a:buNone/>
            </a:pPr>
            <a:r>
              <a:rPr lang="fr-FR" dirty="0"/>
              <a:t>If router conf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link</a:t>
            </a:r>
            <a:r>
              <a:rPr lang="fr-FR" dirty="0"/>
              <a:t> state (</a:t>
            </a:r>
            <a:r>
              <a:rPr lang="fr-FR" dirty="0" err="1"/>
              <a:t>ospf</a:t>
            </a:r>
            <a:r>
              <a:rPr lang="fr-FR" dirty="0"/>
              <a:t>/</a:t>
            </a:r>
            <a:r>
              <a:rPr lang="fr-FR" dirty="0" err="1"/>
              <a:t>is-is</a:t>
            </a:r>
            <a:r>
              <a:rPr lang="fr-FR" dirty="0"/>
              <a:t>), </a:t>
            </a:r>
            <a:r>
              <a:rPr lang="fr-FR" dirty="0" err="1"/>
              <a:t>knows</a:t>
            </a:r>
            <a:r>
              <a:rPr lang="fr-FR" dirty="0"/>
              <a:t> full topo, Dijkstra SP to </a:t>
            </a:r>
            <a:r>
              <a:rPr lang="fr-FR" dirty="0" err="1"/>
              <a:t>any</a:t>
            </a:r>
            <a:r>
              <a:rPr lang="fr-FR" dirty="0"/>
              <a:t> </a:t>
            </a:r>
            <a:r>
              <a:rPr lang="fr-FR" dirty="0" err="1"/>
              <a:t>other</a:t>
            </a:r>
            <a:r>
              <a:rPr lang="fr-FR" dirty="0"/>
              <a:t> part of </a:t>
            </a:r>
            <a:r>
              <a:rPr lang="fr-FR" dirty="0" err="1"/>
              <a:t>ntw</a:t>
            </a:r>
            <a:endParaRPr lang="fr-FR" dirty="0"/>
          </a:p>
          <a:p>
            <a:pPr lvl="0">
              <a:spcBef>
                <a:spcPts val="0"/>
              </a:spcBef>
              <a:buNone/>
            </a:pPr>
            <a:r>
              <a:rPr lang="fr-FR" dirty="0"/>
              <a:t>Dijkstra </a:t>
            </a:r>
            <a:r>
              <a:rPr lang="fr-FR" dirty="0" err="1"/>
              <a:t>result</a:t>
            </a:r>
            <a:r>
              <a:rPr lang="fr-FR" dirty="0"/>
              <a:t> = </a:t>
            </a:r>
            <a:r>
              <a:rPr lang="fr-FR" dirty="0" err="1"/>
              <a:t>SPT</a:t>
            </a:r>
            <a:r>
              <a:rPr lang="fr-FR" dirty="0"/>
              <a:t> =&gt; </a:t>
            </a:r>
            <a:r>
              <a:rPr lang="fr-FR" dirty="0" err="1"/>
              <a:t>build</a:t>
            </a:r>
            <a:r>
              <a:rPr lang="fr-FR" dirty="0"/>
              <a:t> </a:t>
            </a:r>
            <a:r>
              <a:rPr lang="fr-FR" dirty="0" err="1"/>
              <a:t>routing</a:t>
            </a:r>
            <a:r>
              <a:rPr lang="fr-FR" dirty="0"/>
              <a:t> table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589150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fr-FR" dirty="0"/>
              <a:t>Network simulation:</a:t>
            </a:r>
          </a:p>
          <a:p>
            <a:pPr marL="171450" lvl="0" indent="-171450">
              <a:spcBef>
                <a:spcPts val="0"/>
              </a:spcBef>
              <a:buFontTx/>
              <a:buChar char="-"/>
            </a:pPr>
            <a:r>
              <a:rPr lang="fr-FR" dirty="0" err="1"/>
              <a:t>Create</a:t>
            </a:r>
            <a:r>
              <a:rPr lang="fr-FR" dirty="0"/>
              <a:t> network </a:t>
            </a:r>
            <a:r>
              <a:rPr lang="fr-FR" dirty="0" err="1"/>
              <a:t>topology</a:t>
            </a:r>
            <a:endParaRPr lang="fr-FR" dirty="0"/>
          </a:p>
          <a:p>
            <a:pPr marL="171450" lvl="0" indent="-171450">
              <a:spcBef>
                <a:spcPts val="0"/>
              </a:spcBef>
              <a:buFontTx/>
              <a:buChar char="-"/>
            </a:pPr>
            <a:r>
              <a:rPr lang="fr-FR" dirty="0" err="1"/>
              <a:t>Decide</a:t>
            </a:r>
            <a:r>
              <a:rPr lang="fr-FR" dirty="0"/>
              <a:t> </a:t>
            </a:r>
            <a:r>
              <a:rPr lang="fr-FR" dirty="0" err="1"/>
              <a:t>which</a:t>
            </a:r>
            <a:r>
              <a:rPr lang="fr-FR" dirty="0"/>
              <a:t> </a:t>
            </a:r>
            <a:r>
              <a:rPr lang="fr-FR" dirty="0" err="1"/>
              <a:t>protocol</a:t>
            </a:r>
            <a:r>
              <a:rPr lang="fr-FR" dirty="0"/>
              <a:t> the </a:t>
            </a:r>
            <a:r>
              <a:rPr lang="fr-FR" dirty="0" err="1"/>
              <a:t>devices</a:t>
            </a:r>
            <a:r>
              <a:rPr lang="fr-FR" dirty="0"/>
              <a:t> are conf </a:t>
            </a:r>
            <a:r>
              <a:rPr lang="fr-FR" dirty="0" err="1"/>
              <a:t>with</a:t>
            </a:r>
            <a:endParaRPr lang="fr-FR" dirty="0"/>
          </a:p>
          <a:p>
            <a:pPr marL="171450" lvl="0" indent="-171450">
              <a:spcBef>
                <a:spcPts val="0"/>
              </a:spcBef>
              <a:buFontTx/>
              <a:buChar char="-"/>
            </a:pPr>
            <a:r>
              <a:rPr lang="fr-FR" dirty="0" err="1"/>
              <a:t>Find</a:t>
            </a:r>
            <a:r>
              <a:rPr lang="fr-FR" dirty="0"/>
              <a:t> out how the </a:t>
            </a:r>
            <a:r>
              <a:rPr lang="fr-FR" dirty="0" err="1"/>
              <a:t>traffic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routed</a:t>
            </a:r>
            <a:r>
              <a:rPr lang="fr-FR" dirty="0"/>
              <a:t> </a:t>
            </a:r>
            <a:r>
              <a:rPr lang="fr-FR" dirty="0" err="1"/>
              <a:t>through</a:t>
            </a:r>
            <a:r>
              <a:rPr lang="fr-FR" dirty="0"/>
              <a:t> the network (IP </a:t>
            </a:r>
            <a:r>
              <a:rPr lang="fr-FR" dirty="0" err="1"/>
              <a:t>packet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given</a:t>
            </a:r>
            <a:r>
              <a:rPr lang="fr-FR" dirty="0"/>
              <a:t> </a:t>
            </a:r>
            <a:r>
              <a:rPr lang="fr-FR" dirty="0" err="1"/>
              <a:t>src</a:t>
            </a:r>
            <a:r>
              <a:rPr lang="fr-FR" dirty="0"/>
              <a:t> / </a:t>
            </a:r>
            <a:r>
              <a:rPr lang="fr-FR" dirty="0" err="1"/>
              <a:t>dest</a:t>
            </a:r>
            <a:r>
              <a:rPr lang="fr-FR" dirty="0"/>
              <a:t> IP </a:t>
            </a:r>
            <a:r>
              <a:rPr lang="fr-FR" dirty="0" err="1"/>
              <a:t>address</a:t>
            </a:r>
            <a:r>
              <a:rPr lang="fr-FR" dirty="0"/>
              <a:t>, know </a:t>
            </a:r>
            <a:r>
              <a:rPr lang="fr-FR" dirty="0" err="1"/>
              <a:t>which</a:t>
            </a:r>
            <a:r>
              <a:rPr lang="fr-FR" dirty="0"/>
              <a:t> </a:t>
            </a:r>
            <a:r>
              <a:rPr lang="fr-FR" dirty="0" err="1"/>
              <a:t>path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takes</a:t>
            </a:r>
            <a:r>
              <a:rPr lang="fr-FR" dirty="0"/>
              <a:t>)</a:t>
            </a:r>
          </a:p>
          <a:p>
            <a:pPr marL="171450" lvl="0" indent="-171450">
              <a:spcBef>
                <a:spcPts val="0"/>
              </a:spcBef>
              <a:buFontTx/>
              <a:buChar char="-"/>
            </a:pPr>
            <a:r>
              <a:rPr lang="fr-FR" dirty="0" err="1"/>
              <a:t>Generate</a:t>
            </a:r>
            <a:r>
              <a:rPr lang="fr-FR" dirty="0"/>
              <a:t> conf of </a:t>
            </a:r>
            <a:r>
              <a:rPr lang="fr-FR" dirty="0" err="1"/>
              <a:t>my</a:t>
            </a:r>
            <a:r>
              <a:rPr lang="fr-FR" dirty="0"/>
              <a:t> </a:t>
            </a:r>
            <a:r>
              <a:rPr lang="fr-FR" dirty="0" err="1"/>
              <a:t>device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8828563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491271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fr-FR" baseline="0" dirty="0" err="1"/>
              <a:t>Corporate</a:t>
            </a:r>
            <a:endParaRPr lang="fr-FR" baseline="0" dirty="0"/>
          </a:p>
          <a:p>
            <a:pPr lvl="0">
              <a:spcBef>
                <a:spcPts val="0"/>
              </a:spcBef>
              <a:buNone/>
            </a:pPr>
            <a:r>
              <a:rPr lang="fr-FR" baseline="0" dirty="0"/>
              <a:t>Not home</a:t>
            </a:r>
          </a:p>
          <a:p>
            <a:pPr lvl="0">
              <a:spcBef>
                <a:spcPts val="0"/>
              </a:spcBef>
              <a:buNone/>
            </a:pPr>
            <a:r>
              <a:rPr lang="fr-FR" baseline="0" dirty="0"/>
              <a:t>Big </a:t>
            </a:r>
          </a:p>
        </p:txBody>
      </p:sp>
    </p:spTree>
    <p:extLst>
      <p:ext uri="{BB962C8B-B14F-4D97-AF65-F5344CB8AC3E}">
        <p14:creationId xmlns:p14="http://schemas.microsoft.com/office/powerpoint/2010/main" val="391964172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Europython</a:t>
            </a:r>
            <a:r>
              <a:rPr lang="fr-FR" dirty="0"/>
              <a:t> repository </a:t>
            </a:r>
          </a:p>
        </p:txBody>
      </p:sp>
    </p:spTree>
    <p:extLst>
      <p:ext uri="{BB962C8B-B14F-4D97-AF65-F5344CB8AC3E}">
        <p14:creationId xmlns:p14="http://schemas.microsoft.com/office/powerpoint/2010/main" val="20290818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fr-FR" dirty="0"/>
              <a:t>Modern network =&gt; 2 types</a:t>
            </a:r>
          </a:p>
          <a:p>
            <a:pPr lvl="0">
              <a:spcBef>
                <a:spcPts val="0"/>
              </a:spcBef>
              <a:buNone/>
            </a:pPr>
            <a:r>
              <a:rPr lang="fr-FR" dirty="0"/>
              <a:t>Ethernet (short)</a:t>
            </a:r>
          </a:p>
          <a:p>
            <a:pPr lvl="0">
              <a:spcBef>
                <a:spcPts val="0"/>
              </a:spcBef>
              <a:buNone/>
            </a:pPr>
            <a:r>
              <a:rPr lang="fr-FR" dirty="0" err="1"/>
              <a:t>Fiber</a:t>
            </a:r>
            <a:r>
              <a:rPr lang="fr-FR" dirty="0"/>
              <a:t> (</a:t>
            </a:r>
            <a:r>
              <a:rPr lang="fr-FR" dirty="0" err="1"/>
              <a:t>both</a:t>
            </a:r>
            <a:r>
              <a:rPr lang="fr-FR" dirty="0"/>
              <a:t>)</a:t>
            </a:r>
          </a:p>
          <a:p>
            <a:pPr lvl="0">
              <a:spcBef>
                <a:spcPts val="0"/>
              </a:spcBef>
              <a:buNone/>
            </a:pPr>
            <a:r>
              <a:rPr lang="fr-FR" dirty="0"/>
              <a:t>Home vs pro (SFP)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298674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fr-FR" baseline="0" dirty="0"/>
              <a:t>Approximations, not </a:t>
            </a:r>
            <a:r>
              <a:rPr lang="fr-FR" baseline="0" dirty="0" err="1"/>
              <a:t>accurate</a:t>
            </a:r>
            <a:r>
              <a:rPr lang="fr-FR" baseline="0" dirty="0"/>
              <a:t> but close </a:t>
            </a:r>
            <a:r>
              <a:rPr lang="fr-FR" baseline="0" dirty="0" err="1"/>
              <a:t>enough</a:t>
            </a:r>
            <a:r>
              <a:rPr lang="fr-FR" baseline="0" dirty="0"/>
              <a:t> to the </a:t>
            </a:r>
            <a:r>
              <a:rPr lang="fr-FR" baseline="0" dirty="0" err="1"/>
              <a:t>truth</a:t>
            </a:r>
            <a:endParaRPr lang="fr-FR" baseline="0" dirty="0"/>
          </a:p>
          <a:p>
            <a:pPr lvl="0">
              <a:spcBef>
                <a:spcPts val="0"/>
              </a:spcBef>
              <a:buNone/>
            </a:pPr>
            <a:r>
              <a:rPr lang="fr-FR" baseline="0" dirty="0"/>
              <a:t>3 main types</a:t>
            </a:r>
          </a:p>
          <a:p>
            <a:pPr lvl="0">
              <a:spcBef>
                <a:spcPts val="0"/>
              </a:spcBef>
              <a:buNone/>
            </a:pPr>
            <a:r>
              <a:rPr lang="fr-FR" baseline="0" dirty="0" err="1"/>
              <a:t>Microwave</a:t>
            </a:r>
            <a:r>
              <a:rPr lang="fr-FR" baseline="0" dirty="0"/>
              <a:t> </a:t>
            </a:r>
            <a:r>
              <a:rPr lang="fr-FR" baseline="0" dirty="0" err="1"/>
              <a:t>backhaul</a:t>
            </a:r>
            <a:endParaRPr lang="fr-FR" baseline="0" dirty="0"/>
          </a:p>
          <a:p>
            <a:pPr lvl="0">
              <a:spcBef>
                <a:spcPts val="0"/>
              </a:spcBef>
              <a:buNone/>
            </a:pPr>
            <a:r>
              <a:rPr lang="fr-FR" baseline="0" dirty="0"/>
              <a:t>Router =&gt; (important) </a:t>
            </a:r>
            <a:r>
              <a:rPr lang="fr-FR" baseline="0" dirty="0" err="1"/>
              <a:t>forwarding</a:t>
            </a:r>
            <a:r>
              <a:rPr lang="fr-FR" baseline="0" dirty="0"/>
              <a:t>, </a:t>
            </a:r>
            <a:r>
              <a:rPr lang="fr-FR" baseline="0" dirty="0" err="1"/>
              <a:t>reach</a:t>
            </a:r>
            <a:r>
              <a:rPr lang="fr-FR" baseline="0" dirty="0"/>
              <a:t> </a:t>
            </a:r>
            <a:r>
              <a:rPr lang="fr-FR" baseline="0" dirty="0" err="1"/>
              <a:t>any</a:t>
            </a:r>
            <a:r>
              <a:rPr lang="fr-FR" baseline="0" dirty="0"/>
              <a:t> part, </a:t>
            </a:r>
            <a:r>
              <a:rPr lang="fr-FR" baseline="0" dirty="0" err="1"/>
              <a:t>brain</a:t>
            </a:r>
            <a:endParaRPr lang="fr-FR" baseline="0" dirty="0"/>
          </a:p>
          <a:p>
            <a:pPr lvl="0">
              <a:spcBef>
                <a:spcPts val="0"/>
              </a:spcBef>
              <a:buNone/>
            </a:pPr>
            <a:r>
              <a:rPr lang="fr-FR" baseline="0" dirty="0" err="1"/>
              <a:t>Routing</a:t>
            </a:r>
            <a:r>
              <a:rPr lang="fr-FR" baseline="0" dirty="0"/>
              <a:t> table, association </a:t>
            </a:r>
            <a:r>
              <a:rPr lang="fr-FR" baseline="0" dirty="0" err="1"/>
              <a:t>outgoing</a:t>
            </a:r>
            <a:r>
              <a:rPr lang="fr-FR" baseline="0" dirty="0"/>
              <a:t> to an IP</a:t>
            </a:r>
          </a:p>
          <a:p>
            <a:pPr lvl="0">
              <a:spcBef>
                <a:spcPts val="0"/>
              </a:spcBef>
              <a:buNone/>
            </a:pPr>
            <a:r>
              <a:rPr lang="fr-FR" baseline="0" dirty="0"/>
              <a:t>IP </a:t>
            </a:r>
            <a:r>
              <a:rPr lang="fr-FR" baseline="0" dirty="0" err="1"/>
              <a:t>packet</a:t>
            </a:r>
            <a:r>
              <a:rPr lang="fr-FR" baseline="0" dirty="0"/>
              <a:t>, </a:t>
            </a:r>
            <a:r>
              <a:rPr lang="fr-FR" baseline="0" dirty="0" err="1"/>
              <a:t>it</a:t>
            </a:r>
            <a:r>
              <a:rPr lang="fr-FR" baseline="0" dirty="0"/>
              <a:t> looks at the destination IP </a:t>
            </a:r>
            <a:r>
              <a:rPr lang="fr-FR" baseline="0" dirty="0" err="1"/>
              <a:t>address</a:t>
            </a:r>
            <a:r>
              <a:rPr lang="fr-FR" baseline="0" dirty="0"/>
              <a:t>, and </a:t>
            </a:r>
            <a:r>
              <a:rPr lang="fr-FR" baseline="0" dirty="0" err="1"/>
              <a:t>routing</a:t>
            </a:r>
            <a:r>
              <a:rPr lang="fr-FR" baseline="0" dirty="0"/>
              <a:t> tells on </a:t>
            </a:r>
            <a:r>
              <a:rPr lang="fr-FR" baseline="0" dirty="0" err="1"/>
              <a:t>which</a:t>
            </a:r>
            <a:r>
              <a:rPr lang="fr-FR" baseline="0" dirty="0"/>
              <a:t> if to </a:t>
            </a:r>
            <a:r>
              <a:rPr lang="fr-FR" baseline="0" dirty="0" err="1"/>
              <a:t>send</a:t>
            </a:r>
            <a:endParaRPr lang="ru-RU" baseline="0" dirty="0"/>
          </a:p>
          <a:p>
            <a:pPr lvl="0">
              <a:spcBef>
                <a:spcPts val="0"/>
              </a:spcBef>
              <a:buNone/>
            </a:pPr>
            <a:r>
              <a:rPr lang="fr-FR" baseline="0" dirty="0" err="1"/>
              <a:t>Oxc</a:t>
            </a:r>
            <a:r>
              <a:rPr lang="fr-FR" baseline="0" dirty="0"/>
              <a:t> =&gt; </a:t>
            </a:r>
          </a:p>
          <a:p>
            <a:pPr lvl="0">
              <a:spcBef>
                <a:spcPts val="0"/>
              </a:spcBef>
              <a:buNone/>
            </a:pPr>
            <a:endParaRPr lang="fr-FR" baseline="0" dirty="0"/>
          </a:p>
          <a:p>
            <a:pPr lvl="0">
              <a:spcBef>
                <a:spcPts val="0"/>
              </a:spcBef>
              <a:buNone/>
            </a:pPr>
            <a:endParaRPr lang="fr-FR" baseline="0" dirty="0"/>
          </a:p>
          <a:p>
            <a:pPr lvl="0">
              <a:spcBef>
                <a:spcPts val="0"/>
              </a:spcBef>
              <a:buNone/>
            </a:pPr>
            <a:endParaRPr lang="fr-FR" baseline="0" dirty="0"/>
          </a:p>
        </p:txBody>
      </p:sp>
    </p:spTree>
    <p:extLst>
      <p:ext uri="{BB962C8B-B14F-4D97-AF65-F5344CB8AC3E}">
        <p14:creationId xmlns:p14="http://schemas.microsoft.com/office/powerpoint/2010/main" val="12800783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fr-FR" dirty="0" err="1"/>
              <a:t>Company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sell</a:t>
            </a:r>
            <a:r>
              <a:rPr lang="fr-FR" dirty="0"/>
              <a:t> </a:t>
            </a:r>
            <a:r>
              <a:rPr lang="fr-FR" dirty="0" err="1"/>
              <a:t>device</a:t>
            </a:r>
            <a:r>
              <a:rPr lang="fr-FR" dirty="0"/>
              <a:t> =&gt; </a:t>
            </a:r>
            <a:r>
              <a:rPr lang="fr-FR" dirty="0" err="1"/>
              <a:t>NMS</a:t>
            </a:r>
            <a:endParaRPr lang="fr-FR" dirty="0"/>
          </a:p>
          <a:p>
            <a:pPr lvl="0">
              <a:spcBef>
                <a:spcPts val="0"/>
              </a:spcBef>
              <a:buNone/>
            </a:pPr>
            <a:r>
              <a:rPr lang="fr-FR" dirty="0"/>
              <a:t>Software =&gt; </a:t>
            </a:r>
            <a:r>
              <a:rPr lang="fr-FR" dirty="0" err="1"/>
              <a:t>overview</a:t>
            </a:r>
            <a:r>
              <a:rPr lang="fr-FR" dirty="0"/>
              <a:t> of the network and </a:t>
            </a:r>
            <a:r>
              <a:rPr lang="fr-FR" dirty="0" err="1"/>
              <a:t>used</a:t>
            </a:r>
            <a:r>
              <a:rPr lang="fr-FR" dirty="0"/>
              <a:t> for </a:t>
            </a:r>
            <a:r>
              <a:rPr lang="fr-FR" dirty="0" err="1"/>
              <a:t>many</a:t>
            </a:r>
            <a:r>
              <a:rPr lang="fr-FR" dirty="0"/>
              <a:t> </a:t>
            </a:r>
            <a:r>
              <a:rPr lang="fr-FR" dirty="0" err="1"/>
              <a:t>things</a:t>
            </a:r>
            <a:r>
              <a:rPr lang="fr-FR" dirty="0"/>
              <a:t>, </a:t>
            </a:r>
            <a:r>
              <a:rPr lang="fr-FR" dirty="0" err="1"/>
              <a:t>incl</a:t>
            </a:r>
            <a:r>
              <a:rPr lang="fr-FR" dirty="0"/>
              <a:t>…</a:t>
            </a:r>
          </a:p>
          <a:p>
            <a:pPr lvl="0">
              <a:spcBef>
                <a:spcPts val="0"/>
              </a:spcBef>
              <a:buNone/>
            </a:pPr>
            <a:r>
              <a:rPr lang="fr-FR" dirty="0"/>
              <a:t>« How to </a:t>
            </a:r>
            <a:r>
              <a:rPr lang="fr-FR" dirty="0" err="1"/>
              <a:t>create</a:t>
            </a:r>
            <a:r>
              <a:rPr lang="fr-FR" dirty="0"/>
              <a:t> a </a:t>
            </a:r>
            <a:r>
              <a:rPr lang="fr-FR" dirty="0" err="1"/>
              <a:t>NMS</a:t>
            </a:r>
            <a:r>
              <a:rPr lang="fr-FR" dirty="0"/>
              <a:t> </a:t>
            </a:r>
            <a:r>
              <a:rPr lang="fr-FR" dirty="0" err="1"/>
              <a:t>using</a:t>
            </a:r>
            <a:r>
              <a:rPr lang="fr-FR" dirty="0"/>
              <a:t> Python »  // show </a:t>
            </a:r>
            <a:r>
              <a:rPr lang="fr-FR" dirty="0" err="1"/>
              <a:t>you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162922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fr-FR" dirty="0"/>
              <a:t>Information about network =&gt; </a:t>
            </a:r>
            <a:r>
              <a:rPr lang="fr-FR" dirty="0" err="1"/>
              <a:t>nodes</a:t>
            </a:r>
            <a:r>
              <a:rPr lang="fr-FR" dirty="0"/>
              <a:t> and links + location of the </a:t>
            </a:r>
            <a:r>
              <a:rPr lang="fr-FR" dirty="0" err="1"/>
              <a:t>nodes</a:t>
            </a:r>
            <a:endParaRPr lang="fr-FR" dirty="0"/>
          </a:p>
          <a:p>
            <a:pPr lvl="0">
              <a:spcBef>
                <a:spcPts val="0"/>
              </a:spcBef>
              <a:buNone/>
            </a:pPr>
            <a:r>
              <a:rPr lang="fr-FR" dirty="0" err="1"/>
              <a:t>Xls</a:t>
            </a:r>
            <a:r>
              <a:rPr lang="fr-FR" dirty="0"/>
              <a:t>, csv</a:t>
            </a:r>
          </a:p>
          <a:p>
            <a:pPr lvl="0">
              <a:spcBef>
                <a:spcPts val="0"/>
              </a:spcBef>
              <a:buNone/>
            </a:pPr>
            <a:r>
              <a:rPr lang="fr-FR" dirty="0" err="1"/>
              <a:t>Random</a:t>
            </a:r>
            <a:r>
              <a:rPr lang="fr-FR" dirty="0"/>
              <a:t> =&gt; </a:t>
            </a:r>
            <a:r>
              <a:rPr lang="fr-FR" dirty="0" err="1"/>
              <a:t>bad</a:t>
            </a:r>
            <a:r>
              <a:rPr lang="fr-FR" dirty="0"/>
              <a:t> display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516087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Shape 1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fr-FR" dirty="0"/>
              <a:t>2 options</a:t>
            </a:r>
          </a:p>
          <a:p>
            <a:pPr lvl="0">
              <a:spcBef>
                <a:spcPts val="0"/>
              </a:spcBef>
              <a:buNone/>
            </a:pPr>
            <a:r>
              <a:rPr lang="fr-FR" dirty="0"/>
              <a:t>Use GPS </a:t>
            </a:r>
            <a:r>
              <a:rPr lang="fr-FR" dirty="0" err="1"/>
              <a:t>coordinates</a:t>
            </a:r>
            <a:endParaRPr lang="fr-FR" dirty="0"/>
          </a:p>
          <a:p>
            <a:pPr lvl="0">
              <a:spcBef>
                <a:spcPts val="0"/>
              </a:spcBef>
              <a:buNone/>
            </a:pPr>
            <a:r>
              <a:rPr lang="fr-FR" dirty="0"/>
              <a:t>Graph </a:t>
            </a:r>
            <a:r>
              <a:rPr lang="fr-FR" dirty="0" err="1"/>
              <a:t>drawing</a:t>
            </a:r>
            <a:r>
              <a:rPr lang="fr-FR" dirty="0"/>
              <a:t> algo</a:t>
            </a:r>
          </a:p>
          <a:p>
            <a:pPr lvl="0">
              <a:spcBef>
                <a:spcPts val="0"/>
              </a:spcBef>
              <a:buNone/>
            </a:pPr>
            <a:r>
              <a:rPr lang="fr-FR" dirty="0"/>
              <a:t>Software to import, </a:t>
            </a:r>
            <a:r>
              <a:rPr lang="fr-FR" dirty="0" err="1"/>
              <a:t>analyze</a:t>
            </a:r>
            <a:r>
              <a:rPr lang="fr-FR" dirty="0"/>
              <a:t> </a:t>
            </a:r>
            <a:r>
              <a:rPr lang="fr-FR" dirty="0" err="1"/>
              <a:t>visualize</a:t>
            </a:r>
            <a:r>
              <a:rPr lang="fr-FR" dirty="0"/>
              <a:t> </a:t>
            </a:r>
            <a:r>
              <a:rPr lang="fr-FR" dirty="0" err="1"/>
              <a:t>geographic</a:t>
            </a:r>
            <a:r>
              <a:rPr lang="fr-FR" dirty="0"/>
              <a:t> data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called</a:t>
            </a:r>
            <a:r>
              <a:rPr lang="fr-FR" dirty="0"/>
              <a:t> GIS</a:t>
            </a:r>
          </a:p>
          <a:p>
            <a:pPr lvl="0">
              <a:spcBef>
                <a:spcPts val="0"/>
              </a:spcBef>
              <a:buNone/>
            </a:pPr>
            <a:r>
              <a:rPr lang="fr-FR" dirty="0"/>
              <a:t>Geographic Information System</a:t>
            </a:r>
          </a:p>
          <a:p>
            <a:pPr lvl="0">
              <a:spcBef>
                <a:spcPts val="0"/>
              </a:spcBef>
              <a:buNone/>
            </a:pPr>
            <a:r>
              <a:rPr lang="fr-FR" dirty="0"/>
              <a:t>First part of the talk: how to </a:t>
            </a:r>
            <a:r>
              <a:rPr lang="fr-FR" dirty="0" err="1"/>
              <a:t>create</a:t>
            </a:r>
            <a:r>
              <a:rPr lang="fr-FR" dirty="0"/>
              <a:t> a </a:t>
            </a:r>
            <a:r>
              <a:rPr lang="fr-FR" dirty="0" err="1"/>
              <a:t>lightweight</a:t>
            </a:r>
            <a:r>
              <a:rPr lang="fr-FR" dirty="0"/>
              <a:t> GIS </a:t>
            </a: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62349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fr-FR" dirty="0"/>
              <a:t>First </a:t>
            </a:r>
            <a:r>
              <a:rPr lang="fr-FR" dirty="0" err="1"/>
              <a:t>thing</a:t>
            </a:r>
            <a:r>
              <a:rPr lang="fr-FR" dirty="0"/>
              <a:t>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need</a:t>
            </a:r>
            <a:r>
              <a:rPr lang="fr-FR" dirty="0"/>
              <a:t>: GUI </a:t>
            </a:r>
            <a:r>
              <a:rPr lang="fr-FR" dirty="0" err="1"/>
              <a:t>framework</a:t>
            </a:r>
            <a:endParaRPr lang="fr-FR" dirty="0"/>
          </a:p>
          <a:p>
            <a:pPr lvl="0">
              <a:spcBef>
                <a:spcPts val="0"/>
              </a:spcBef>
              <a:buNone/>
            </a:pPr>
            <a:r>
              <a:rPr lang="fr-FR" dirty="0" err="1"/>
              <a:t>Many</a:t>
            </a:r>
            <a:r>
              <a:rPr lang="fr-FR" dirty="0"/>
              <a:t>: </a:t>
            </a:r>
            <a:r>
              <a:rPr lang="fr-FR" dirty="0" err="1"/>
              <a:t>pyQT</a:t>
            </a:r>
            <a:r>
              <a:rPr lang="fr-FR" dirty="0"/>
              <a:t>, </a:t>
            </a:r>
            <a:r>
              <a:rPr lang="fr-FR" dirty="0" err="1"/>
              <a:t>pyGTK</a:t>
            </a:r>
            <a:r>
              <a:rPr lang="fr-FR" dirty="0"/>
              <a:t>, </a:t>
            </a:r>
            <a:r>
              <a:rPr lang="fr-FR" dirty="0" err="1"/>
              <a:t>pyside</a:t>
            </a:r>
            <a:r>
              <a:rPr lang="fr-FR" dirty="0"/>
              <a:t>, </a:t>
            </a:r>
            <a:r>
              <a:rPr lang="fr-FR" dirty="0" err="1"/>
              <a:t>wx_python</a:t>
            </a:r>
            <a:endParaRPr lang="fr-FR" dirty="0"/>
          </a:p>
          <a:p>
            <a:pPr lvl="0">
              <a:spcBef>
                <a:spcPts val="0"/>
              </a:spcBef>
              <a:buNone/>
            </a:pPr>
            <a:r>
              <a:rPr lang="fr-FR" dirty="0" err="1"/>
              <a:t>Tkinter</a:t>
            </a:r>
            <a:r>
              <a:rPr lang="fr-FR" dirty="0"/>
              <a:t> interface to </a:t>
            </a:r>
            <a:r>
              <a:rPr lang="fr-FR" dirty="0" err="1"/>
              <a:t>Tcl</a:t>
            </a:r>
            <a:r>
              <a:rPr lang="fr-FR" dirty="0"/>
              <a:t>/</a:t>
            </a:r>
            <a:r>
              <a:rPr lang="fr-FR" dirty="0" err="1"/>
              <a:t>tk</a:t>
            </a:r>
            <a:endParaRPr lang="fr-FR" dirty="0"/>
          </a:p>
          <a:p>
            <a:pPr lvl="0">
              <a:spcBef>
                <a:spcPts val="0"/>
              </a:spcBef>
              <a:buNone/>
            </a:pPr>
            <a:r>
              <a:rPr lang="fr-FR" dirty="0" err="1"/>
              <a:t>Then</a:t>
            </a:r>
            <a:r>
              <a:rPr lang="fr-FR" dirty="0"/>
              <a:t> widget for </a:t>
            </a:r>
            <a:r>
              <a:rPr lang="fr-FR" dirty="0" err="1"/>
              <a:t>drawing</a:t>
            </a:r>
            <a:r>
              <a:rPr lang="fr-FR" dirty="0"/>
              <a:t> (all GUI </a:t>
            </a:r>
            <a:r>
              <a:rPr lang="fr-FR" dirty="0" err="1"/>
              <a:t>framework</a:t>
            </a:r>
            <a:r>
              <a:rPr lang="fr-FR" dirty="0"/>
              <a:t> have one)</a:t>
            </a:r>
          </a:p>
          <a:p>
            <a:pPr lvl="0">
              <a:spcBef>
                <a:spcPts val="0"/>
              </a:spcBef>
              <a:buNone/>
            </a:pPr>
            <a:r>
              <a:rPr lang="fr-FR" dirty="0" err="1"/>
              <a:t>Draw</a:t>
            </a:r>
            <a:r>
              <a:rPr lang="fr-FR" dirty="0"/>
              <a:t> </a:t>
            </a:r>
            <a:r>
              <a:rPr lang="fr-FR" dirty="0" err="1"/>
              <a:t>polygon</a:t>
            </a:r>
            <a:r>
              <a:rPr lang="fr-FR" dirty="0"/>
              <a:t>: </a:t>
            </a:r>
            <a:r>
              <a:rPr lang="fr-FR" dirty="0" err="1"/>
              <a:t>create</a:t>
            </a:r>
            <a:r>
              <a:rPr lang="fr-FR" dirty="0"/>
              <a:t> </a:t>
            </a:r>
            <a:r>
              <a:rPr lang="fr-FR" dirty="0" err="1"/>
              <a:t>polygon</a:t>
            </a:r>
            <a:endParaRPr lang="fr-FR" dirty="0"/>
          </a:p>
          <a:p>
            <a:pPr lvl="0">
              <a:spcBef>
                <a:spcPts val="0"/>
              </a:spcBef>
              <a:buNone/>
            </a:pPr>
            <a:r>
              <a:rPr lang="fr-FR" dirty="0" err="1"/>
              <a:t>Map</a:t>
            </a:r>
            <a:r>
              <a:rPr lang="fr-FR" dirty="0"/>
              <a:t> = set of </a:t>
            </a:r>
            <a:r>
              <a:rPr lang="fr-FR" dirty="0" err="1"/>
              <a:t>polygons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440681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fr-FR" dirty="0"/>
              <a:t>Need </a:t>
            </a:r>
            <a:r>
              <a:rPr lang="fr-FR" dirty="0" err="1"/>
              <a:t>coordinates</a:t>
            </a:r>
            <a:r>
              <a:rPr lang="fr-FR" dirty="0"/>
              <a:t> =&gt; </a:t>
            </a:r>
            <a:r>
              <a:rPr lang="fr-FR" dirty="0" err="1"/>
              <a:t>shapefile</a:t>
            </a:r>
            <a:r>
              <a:rPr lang="fr-FR" dirty="0"/>
              <a:t> </a:t>
            </a:r>
          </a:p>
          <a:p>
            <a:pPr lvl="0">
              <a:spcBef>
                <a:spcPts val="0"/>
              </a:spcBef>
              <a:buNone/>
            </a:pPr>
            <a:r>
              <a:rPr lang="fr-FR" dirty="0" err="1"/>
              <a:t>Contains</a:t>
            </a:r>
            <a:r>
              <a:rPr lang="fr-FR" dirty="0"/>
              <a:t> </a:t>
            </a:r>
            <a:r>
              <a:rPr lang="fr-FR" dirty="0" err="1"/>
              <a:t>shapes</a:t>
            </a:r>
            <a:r>
              <a:rPr lang="fr-FR" dirty="0"/>
              <a:t>, the </a:t>
            </a:r>
            <a:r>
              <a:rPr lang="fr-FR" dirty="0" err="1"/>
              <a:t>shapefile</a:t>
            </a:r>
            <a:r>
              <a:rPr lang="fr-FR" dirty="0"/>
              <a:t> I use </a:t>
            </a:r>
            <a:r>
              <a:rPr lang="fr-FR" dirty="0" err="1"/>
              <a:t>contain</a:t>
            </a:r>
            <a:r>
              <a:rPr lang="fr-FR" dirty="0"/>
              <a:t> </a:t>
            </a:r>
            <a:r>
              <a:rPr lang="fr-FR" dirty="0" err="1"/>
              <a:t>two</a:t>
            </a:r>
            <a:r>
              <a:rPr lang="fr-FR" dirty="0"/>
              <a:t> types of </a:t>
            </a:r>
            <a:r>
              <a:rPr lang="fr-FR" dirty="0" err="1"/>
              <a:t>shapes</a:t>
            </a:r>
            <a:r>
              <a:rPr lang="fr-FR" dirty="0"/>
              <a:t>: </a:t>
            </a:r>
            <a:r>
              <a:rPr lang="fr-FR" dirty="0" err="1"/>
              <a:t>polygons</a:t>
            </a:r>
            <a:r>
              <a:rPr lang="fr-FR" dirty="0"/>
              <a:t>, and </a:t>
            </a:r>
            <a:r>
              <a:rPr lang="fr-FR" dirty="0" err="1"/>
              <a:t>multipolygon</a:t>
            </a:r>
            <a:r>
              <a:rPr lang="fr-FR" dirty="0"/>
              <a:t>.</a:t>
            </a:r>
          </a:p>
          <a:p>
            <a:pPr lvl="0">
              <a:spcBef>
                <a:spcPts val="0"/>
              </a:spcBef>
              <a:buNone/>
            </a:pPr>
            <a:r>
              <a:rPr lang="fr-FR" dirty="0" err="1"/>
              <a:t>Defined</a:t>
            </a:r>
            <a:r>
              <a:rPr lang="fr-FR" dirty="0"/>
              <a:t> as set of points on </a:t>
            </a:r>
            <a:r>
              <a:rPr lang="fr-FR" dirty="0" err="1"/>
              <a:t>earth</a:t>
            </a:r>
            <a:r>
              <a:rPr lang="fr-FR" dirty="0"/>
              <a:t>, </a:t>
            </a:r>
            <a:r>
              <a:rPr lang="fr-FR" dirty="0" err="1"/>
              <a:t>each</a:t>
            </a:r>
            <a:r>
              <a:rPr lang="fr-FR" dirty="0"/>
              <a:t> point on the </a:t>
            </a:r>
            <a:r>
              <a:rPr lang="fr-FR" dirty="0" err="1"/>
              <a:t>earth</a:t>
            </a:r>
            <a:r>
              <a:rPr lang="fr-FR" dirty="0"/>
              <a:t> </a:t>
            </a:r>
            <a:r>
              <a:rPr lang="fr-FR" dirty="0" err="1"/>
              <a:t>defined</a:t>
            </a:r>
            <a:r>
              <a:rPr lang="fr-FR" dirty="0"/>
              <a:t> as longitude and latitude</a:t>
            </a:r>
          </a:p>
          <a:p>
            <a:pPr lvl="0">
              <a:spcBef>
                <a:spcPts val="0"/>
              </a:spcBef>
              <a:buNone/>
            </a:pPr>
            <a:r>
              <a:rPr lang="fr-FR" dirty="0"/>
              <a:t>Example of </a:t>
            </a:r>
            <a:r>
              <a:rPr lang="fr-FR" dirty="0" err="1"/>
              <a:t>both</a:t>
            </a:r>
            <a:endParaRPr lang="fr-FR" dirty="0"/>
          </a:p>
          <a:p>
            <a:pPr lvl="0">
              <a:spcBef>
                <a:spcPts val="0"/>
              </a:spcBef>
              <a:buNone/>
            </a:pPr>
            <a:r>
              <a:rPr lang="fr-FR" dirty="0" err="1"/>
              <a:t>Create</a:t>
            </a:r>
            <a:r>
              <a:rPr lang="fr-FR" dirty="0"/>
              <a:t> _</a:t>
            </a:r>
            <a:r>
              <a:rPr lang="fr-FR" dirty="0" err="1"/>
              <a:t>polygon</a:t>
            </a:r>
            <a:r>
              <a:rPr lang="fr-FR" dirty="0"/>
              <a:t> </a:t>
            </a:r>
            <a:r>
              <a:rPr lang="fr-FR" dirty="0" err="1"/>
              <a:t>methods</a:t>
            </a:r>
            <a:r>
              <a:rPr lang="fr-FR" dirty="0"/>
              <a:t> for </a:t>
            </a:r>
            <a:r>
              <a:rPr lang="fr-FR" dirty="0" err="1"/>
              <a:t>polygon</a:t>
            </a:r>
            <a:r>
              <a:rPr lang="fr-FR" dirty="0"/>
              <a:t>, </a:t>
            </a:r>
            <a:r>
              <a:rPr lang="fr-FR" dirty="0" err="1"/>
              <a:t>decompose</a:t>
            </a:r>
            <a:r>
              <a:rPr lang="fr-FR" dirty="0"/>
              <a:t> </a:t>
            </a:r>
            <a:r>
              <a:rPr lang="fr-FR" dirty="0" err="1"/>
              <a:t>multipolygons</a:t>
            </a:r>
            <a:r>
              <a:rPr lang="fr-FR" dirty="0"/>
              <a:t>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942844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fr-FR"/>
              <a:t>Modifier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0568C-5BC8-45E4-88CA-C1F2534D563E}" type="datetimeFigureOut">
              <a:rPr lang="fr-FR" smtClean="0"/>
              <a:t>13/07/2017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22D6FC-5ABE-4048-95AD-75CED3CF718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52979758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0568C-5BC8-45E4-88CA-C1F2534D563E}" type="datetimeFigureOut">
              <a:rPr lang="fr-FR" smtClean="0"/>
              <a:t>13/07/2017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22D6FC-5ABE-4048-95AD-75CED3CF718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82211252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0568C-5BC8-45E4-88CA-C1F2534D563E}" type="datetimeFigureOut">
              <a:rPr lang="fr-FR" smtClean="0"/>
              <a:t>13/07/2017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22D6FC-5ABE-4048-95AD-75CED3CF718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86318963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 txBox="1">
            <a:spLocks noGrp="1"/>
          </p:cNvSpPr>
          <p:nvPr>
            <p:ph type="title"/>
          </p:nvPr>
        </p:nvSpPr>
        <p:spPr>
          <a:xfrm>
            <a:off x="1146025" y="530725"/>
            <a:ext cx="3208799" cy="10287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1"/>
          </p:nvPr>
        </p:nvSpPr>
        <p:spPr>
          <a:xfrm>
            <a:off x="1146025" y="1767275"/>
            <a:ext cx="7540800" cy="31586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2800"/>
            </a:lvl1pPr>
            <a:lvl2pPr lvl="1">
              <a:spcBef>
                <a:spcPts val="0"/>
              </a:spcBef>
              <a:buSzPct val="100000"/>
              <a:defRPr sz="2800"/>
            </a:lvl2pPr>
            <a:lvl3pPr lvl="2">
              <a:spcBef>
                <a:spcPts val="0"/>
              </a:spcBef>
              <a:buSzPct val="100000"/>
              <a:defRPr sz="2800"/>
            </a:lvl3pPr>
            <a:lvl4pPr lvl="3">
              <a:spcBef>
                <a:spcPts val="0"/>
              </a:spcBef>
              <a:buSzPct val="100000"/>
              <a:defRPr sz="2800"/>
            </a:lvl4pPr>
            <a:lvl5pPr lvl="4">
              <a:spcBef>
                <a:spcPts val="0"/>
              </a:spcBef>
              <a:buSzPct val="100000"/>
              <a:defRPr sz="2800"/>
            </a:lvl5pPr>
            <a:lvl6pPr lvl="5">
              <a:spcBef>
                <a:spcPts val="0"/>
              </a:spcBef>
              <a:buSzPct val="100000"/>
              <a:defRPr sz="2800"/>
            </a:lvl6pPr>
            <a:lvl7pPr lvl="6">
              <a:spcBef>
                <a:spcPts val="0"/>
              </a:spcBef>
              <a:buSzPct val="100000"/>
              <a:defRPr sz="2800"/>
            </a:lvl7pPr>
            <a:lvl8pPr lvl="7">
              <a:spcBef>
                <a:spcPts val="0"/>
              </a:spcBef>
              <a:buSzPct val="100000"/>
              <a:defRPr sz="2800"/>
            </a:lvl8pPr>
            <a:lvl9pPr lvl="8">
              <a:spcBef>
                <a:spcPts val="0"/>
              </a:spcBef>
              <a:buSzPct val="100000"/>
              <a:defRPr sz="2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770973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+ 2 columns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>
            <a:spLocks noGrp="1"/>
          </p:cNvSpPr>
          <p:nvPr>
            <p:ph type="title"/>
          </p:nvPr>
        </p:nvSpPr>
        <p:spPr>
          <a:xfrm>
            <a:off x="1146025" y="530725"/>
            <a:ext cx="3208799" cy="10287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body" idx="1"/>
          </p:nvPr>
        </p:nvSpPr>
        <p:spPr>
          <a:xfrm>
            <a:off x="1146025" y="1767275"/>
            <a:ext cx="3660300" cy="31586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2000"/>
            </a:lvl1pPr>
            <a:lvl2pPr lvl="1">
              <a:spcBef>
                <a:spcPts val="0"/>
              </a:spcBef>
              <a:buSzPct val="100000"/>
              <a:defRPr sz="2000"/>
            </a:lvl2pPr>
            <a:lvl3pPr lvl="2">
              <a:spcBef>
                <a:spcPts val="0"/>
              </a:spcBef>
              <a:buSzPct val="100000"/>
              <a:defRPr sz="2000"/>
            </a:lvl3pPr>
            <a:lvl4pPr lvl="3">
              <a:spcBef>
                <a:spcPts val="0"/>
              </a:spcBef>
              <a:buSzPct val="100000"/>
              <a:defRPr sz="2000"/>
            </a:lvl4pPr>
            <a:lvl5pPr lvl="4">
              <a:spcBef>
                <a:spcPts val="0"/>
              </a:spcBef>
              <a:buSzPct val="100000"/>
              <a:defRPr sz="2000"/>
            </a:lvl5pPr>
            <a:lvl6pPr lvl="5">
              <a:spcBef>
                <a:spcPts val="0"/>
              </a:spcBef>
              <a:buSzPct val="100000"/>
              <a:defRPr sz="2000"/>
            </a:lvl6pPr>
            <a:lvl7pPr lvl="6">
              <a:spcBef>
                <a:spcPts val="0"/>
              </a:spcBef>
              <a:buSzPct val="100000"/>
              <a:defRPr sz="2000"/>
            </a:lvl7pPr>
            <a:lvl8pPr lvl="7">
              <a:spcBef>
                <a:spcPts val="0"/>
              </a:spcBef>
              <a:buSzPct val="100000"/>
              <a:defRPr sz="2000"/>
            </a:lvl8pPr>
            <a:lvl9pPr lvl="8">
              <a:spcBef>
                <a:spcPts val="0"/>
              </a:spcBef>
              <a:buSzPct val="100000"/>
              <a:defRPr sz="2000"/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body" idx="2"/>
          </p:nvPr>
        </p:nvSpPr>
        <p:spPr>
          <a:xfrm>
            <a:off x="5026623" y="1767275"/>
            <a:ext cx="3660300" cy="31586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2000"/>
            </a:lvl1pPr>
            <a:lvl2pPr lvl="1">
              <a:spcBef>
                <a:spcPts val="0"/>
              </a:spcBef>
              <a:buSzPct val="100000"/>
              <a:defRPr sz="2000"/>
            </a:lvl2pPr>
            <a:lvl3pPr lvl="2">
              <a:spcBef>
                <a:spcPts val="0"/>
              </a:spcBef>
              <a:buSzPct val="100000"/>
              <a:defRPr sz="2000"/>
            </a:lvl3pPr>
            <a:lvl4pPr lvl="3">
              <a:spcBef>
                <a:spcPts val="0"/>
              </a:spcBef>
              <a:buSzPct val="100000"/>
              <a:defRPr sz="2000"/>
            </a:lvl4pPr>
            <a:lvl5pPr lvl="4">
              <a:spcBef>
                <a:spcPts val="0"/>
              </a:spcBef>
              <a:buSzPct val="100000"/>
              <a:defRPr sz="2000"/>
            </a:lvl5pPr>
            <a:lvl6pPr lvl="5">
              <a:spcBef>
                <a:spcPts val="0"/>
              </a:spcBef>
              <a:buSzPct val="100000"/>
              <a:defRPr sz="2000"/>
            </a:lvl6pPr>
            <a:lvl7pPr lvl="6">
              <a:spcBef>
                <a:spcPts val="0"/>
              </a:spcBef>
              <a:buSzPct val="100000"/>
              <a:defRPr sz="2000"/>
            </a:lvl7pPr>
            <a:lvl8pPr lvl="7">
              <a:spcBef>
                <a:spcPts val="0"/>
              </a:spcBef>
              <a:buSzPct val="100000"/>
              <a:defRPr sz="2000"/>
            </a:lvl8pPr>
            <a:lvl9pPr lvl="8">
              <a:spcBef>
                <a:spcPts val="0"/>
              </a:spcBef>
              <a:buSzPct val="100000"/>
              <a:defRPr sz="20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32995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0568C-5BC8-45E4-88CA-C1F2534D563E}" type="datetimeFigureOut">
              <a:rPr lang="fr-FR" smtClean="0"/>
              <a:t>13/07/2017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22D6FC-5ABE-4048-95AD-75CED3CF718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27746171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0568C-5BC8-45E4-88CA-C1F2534D563E}" type="datetimeFigureOut">
              <a:rPr lang="fr-FR" smtClean="0"/>
              <a:t>13/07/2017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22D6FC-5ABE-4048-95AD-75CED3CF718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59097422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0568C-5BC8-45E4-88CA-C1F2534D563E}" type="datetimeFigureOut">
              <a:rPr lang="fr-FR" smtClean="0"/>
              <a:t>13/07/2017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22D6FC-5ABE-4048-95AD-75CED3CF718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67359540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0568C-5BC8-45E4-88CA-C1F2534D563E}" type="datetimeFigureOut">
              <a:rPr lang="fr-FR" smtClean="0"/>
              <a:t>13/07/2017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22D6FC-5ABE-4048-95AD-75CED3CF718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43123435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0568C-5BC8-45E4-88CA-C1F2534D563E}" type="datetimeFigureOut">
              <a:rPr lang="fr-FR" smtClean="0"/>
              <a:t>13/07/2017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22D6FC-5ABE-4048-95AD-75CED3CF718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88434828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0568C-5BC8-45E4-88CA-C1F2534D563E}" type="datetimeFigureOut">
              <a:rPr lang="fr-FR" smtClean="0"/>
              <a:t>13/07/2017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22D6FC-5ABE-4048-95AD-75CED3CF718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72246133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0568C-5BC8-45E4-88CA-C1F2534D563E}" type="datetimeFigureOut">
              <a:rPr lang="fr-FR" smtClean="0"/>
              <a:t>13/07/2017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22D6FC-5ABE-4048-95AD-75CED3CF718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48806672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0568C-5BC8-45E4-88CA-C1F2534D563E}" type="datetimeFigureOut">
              <a:rPr lang="fr-FR" smtClean="0"/>
              <a:t>13/07/2017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22D6FC-5ABE-4048-95AD-75CED3CF718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59995689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20568C-5BC8-45E4-88CA-C1F2534D563E}" type="datetimeFigureOut">
              <a:rPr lang="fr-FR" smtClean="0"/>
              <a:t>13/07/2017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22D6FC-5ABE-4048-95AD-75CED3CF718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561037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8" r:id="rId12"/>
    <p:sldLayoutId id="2147483689" r:id="rId13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jpg"/><Relationship Id="rId4" Type="http://schemas.openxmlformats.org/officeDocument/2006/relationships/image" Target="../media/image28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hKxbO4rRlpg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gif"/><Relationship Id="rId3" Type="http://schemas.openxmlformats.org/officeDocument/2006/relationships/image" Target="../media/image2.gif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gi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hyperlink" Target="https://github.com/afourmy/pyNMS" TargetMode="Externa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hyperlink" Target="https://github.com/afourmy/pyGISS" TargetMode="Externa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ktbyers/netmiko" TargetMode="External"/><Relationship Id="rId3" Type="http://schemas.openxmlformats.org/officeDocument/2006/relationships/hyperlink" Target="https://github.com/afourmy/NetDim" TargetMode="External"/><Relationship Id="rId7" Type="http://schemas.openxmlformats.org/officeDocument/2006/relationships/hyperlink" Target="https://github.com/knipknap/exscript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github.com/afourmy/EuroPython-2017" TargetMode="External"/><Relationship Id="rId5" Type="http://schemas.openxmlformats.org/officeDocument/2006/relationships/hyperlink" Target="https://github.com/afourmy/pyGISS" TargetMode="External"/><Relationship Id="rId4" Type="http://schemas.openxmlformats.org/officeDocument/2006/relationships/hyperlink" Target="https://github.com/afourmy/pyNMS" TargetMode="External"/><Relationship Id="rId9" Type="http://schemas.openxmlformats.org/officeDocument/2006/relationships/hyperlink" Target="https://github.com/ansible/ansible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jpg"/><Relationship Id="rId5" Type="http://schemas.openxmlformats.org/officeDocument/2006/relationships/image" Target="../media/image10.jp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JP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147"/>
          <p:cNvSpPr txBox="1">
            <a:spLocks noGrp="1"/>
          </p:cNvSpPr>
          <p:nvPr>
            <p:ph type="body" idx="1"/>
          </p:nvPr>
        </p:nvSpPr>
        <p:spPr>
          <a:xfrm>
            <a:off x="401053" y="1923054"/>
            <a:ext cx="5257800" cy="1512535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/>
            <a:r>
              <a:rPr lang="en" sz="2400" b="1" dirty="0">
                <a:latin typeface="Nixie One" charset="0"/>
              </a:rPr>
              <a:t>Telecommunication network :</a:t>
            </a:r>
          </a:p>
          <a:p>
            <a:pPr marL="457200" lvl="1" indent="-228600">
              <a:buFont typeface="Wingdings" pitchFamily="2" charset="2"/>
              <a:buChar char="Ø"/>
            </a:pPr>
            <a:r>
              <a:rPr lang="en" sz="2400" b="1" dirty="0">
                <a:latin typeface="Nixie One" charset="0"/>
              </a:rPr>
              <a:t> Networking </a:t>
            </a:r>
            <a:r>
              <a:rPr lang="en" sz="2400" b="1" dirty="0">
                <a:solidFill>
                  <a:srgbClr val="FF0000"/>
                </a:solidFill>
                <a:latin typeface="Nixie One" charset="0"/>
              </a:rPr>
              <a:t>devices</a:t>
            </a:r>
          </a:p>
          <a:p>
            <a:pPr marL="457200" lvl="1" indent="-228600">
              <a:buFont typeface="Wingdings" pitchFamily="2" charset="2"/>
              <a:buChar char="Ø"/>
            </a:pPr>
            <a:r>
              <a:rPr lang="en" sz="2400" b="1" dirty="0">
                <a:latin typeface="Nixie One" charset="0"/>
              </a:rPr>
              <a:t> Transmission </a:t>
            </a:r>
            <a:r>
              <a:rPr lang="en" sz="2400" b="1" dirty="0">
                <a:solidFill>
                  <a:srgbClr val="FF0000"/>
                </a:solidFill>
                <a:latin typeface="Nixie One" charset="0"/>
              </a:rPr>
              <a:t>links</a:t>
            </a:r>
          </a:p>
          <a:p>
            <a:pPr marL="228600" indent="0">
              <a:buNone/>
            </a:pPr>
            <a:r>
              <a:rPr lang="en" dirty="0">
                <a:solidFill>
                  <a:srgbClr val="FF0000"/>
                </a:solidFill>
              </a:rPr>
              <a:t>	</a:t>
            </a:r>
          </a:p>
          <a:p>
            <a:pPr marL="457200" lvl="0" indent="-228600" rtl="0">
              <a:spcBef>
                <a:spcPts val="0"/>
              </a:spcBef>
            </a:pPr>
            <a:endParaRPr lang="en" dirty="0">
              <a:solidFill>
                <a:schemeClr val="tx1"/>
              </a:solidFill>
            </a:endParaRPr>
          </a:p>
          <a:p>
            <a:pPr marL="457200" lvl="0" indent="-228600" rtl="0">
              <a:spcBef>
                <a:spcPts val="0"/>
              </a:spcBef>
            </a:pPr>
            <a:endParaRPr lang="en" dirty="0"/>
          </a:p>
        </p:txBody>
      </p:sp>
      <p:grpSp>
        <p:nvGrpSpPr>
          <p:cNvPr id="11" name="Shape 644"/>
          <p:cNvGrpSpPr/>
          <p:nvPr/>
        </p:nvGrpSpPr>
        <p:grpSpPr>
          <a:xfrm>
            <a:off x="381000" y="819150"/>
            <a:ext cx="333902" cy="333902"/>
            <a:chOff x="5941025" y="3634400"/>
            <a:chExt cx="467650" cy="467650"/>
          </a:xfrm>
        </p:grpSpPr>
        <p:sp>
          <p:nvSpPr>
            <p:cNvPr id="12" name="Shape 645"/>
            <p:cNvSpPr/>
            <p:nvPr/>
          </p:nvSpPr>
          <p:spPr>
            <a:xfrm>
              <a:off x="5941025" y="3634400"/>
              <a:ext cx="467650" cy="467650"/>
            </a:xfrm>
            <a:custGeom>
              <a:avLst/>
              <a:gdLst/>
              <a:ahLst/>
              <a:cxnLst/>
              <a:rect l="0" t="0" r="0" b="0"/>
              <a:pathLst>
                <a:path w="18706" h="18706" fill="none" extrusionOk="0">
                  <a:moveTo>
                    <a:pt x="9353" y="1"/>
                  </a:moveTo>
                  <a:lnTo>
                    <a:pt x="9353" y="1"/>
                  </a:lnTo>
                  <a:lnTo>
                    <a:pt x="8866" y="25"/>
                  </a:lnTo>
                  <a:lnTo>
                    <a:pt x="8403" y="50"/>
                  </a:lnTo>
                  <a:lnTo>
                    <a:pt x="7940" y="123"/>
                  </a:lnTo>
                  <a:lnTo>
                    <a:pt x="7478" y="196"/>
                  </a:lnTo>
                  <a:lnTo>
                    <a:pt x="7015" y="293"/>
                  </a:lnTo>
                  <a:lnTo>
                    <a:pt x="6577" y="439"/>
                  </a:lnTo>
                  <a:lnTo>
                    <a:pt x="6138" y="585"/>
                  </a:lnTo>
                  <a:lnTo>
                    <a:pt x="5724" y="732"/>
                  </a:lnTo>
                  <a:lnTo>
                    <a:pt x="5310" y="926"/>
                  </a:lnTo>
                  <a:lnTo>
                    <a:pt x="4896" y="1146"/>
                  </a:lnTo>
                  <a:lnTo>
                    <a:pt x="4506" y="1365"/>
                  </a:lnTo>
                  <a:lnTo>
                    <a:pt x="4117" y="1608"/>
                  </a:lnTo>
                  <a:lnTo>
                    <a:pt x="3751" y="1876"/>
                  </a:lnTo>
                  <a:lnTo>
                    <a:pt x="3410" y="2144"/>
                  </a:lnTo>
                  <a:lnTo>
                    <a:pt x="3069" y="2436"/>
                  </a:lnTo>
                  <a:lnTo>
                    <a:pt x="2753" y="2753"/>
                  </a:lnTo>
                  <a:lnTo>
                    <a:pt x="2436" y="3070"/>
                  </a:lnTo>
                  <a:lnTo>
                    <a:pt x="2144" y="3411"/>
                  </a:lnTo>
                  <a:lnTo>
                    <a:pt x="1876" y="3752"/>
                  </a:lnTo>
                  <a:lnTo>
                    <a:pt x="1608" y="4117"/>
                  </a:lnTo>
                  <a:lnTo>
                    <a:pt x="1365" y="4507"/>
                  </a:lnTo>
                  <a:lnTo>
                    <a:pt x="1145" y="4896"/>
                  </a:lnTo>
                  <a:lnTo>
                    <a:pt x="926" y="5310"/>
                  </a:lnTo>
                  <a:lnTo>
                    <a:pt x="731" y="5724"/>
                  </a:lnTo>
                  <a:lnTo>
                    <a:pt x="585" y="6138"/>
                  </a:lnTo>
                  <a:lnTo>
                    <a:pt x="439" y="6577"/>
                  </a:lnTo>
                  <a:lnTo>
                    <a:pt x="293" y="7015"/>
                  </a:lnTo>
                  <a:lnTo>
                    <a:pt x="196" y="7478"/>
                  </a:lnTo>
                  <a:lnTo>
                    <a:pt x="123" y="7941"/>
                  </a:lnTo>
                  <a:lnTo>
                    <a:pt x="49" y="8403"/>
                  </a:lnTo>
                  <a:lnTo>
                    <a:pt x="25" y="8866"/>
                  </a:lnTo>
                  <a:lnTo>
                    <a:pt x="1" y="9353"/>
                  </a:lnTo>
                  <a:lnTo>
                    <a:pt x="1" y="9353"/>
                  </a:lnTo>
                  <a:lnTo>
                    <a:pt x="25" y="9840"/>
                  </a:lnTo>
                  <a:lnTo>
                    <a:pt x="49" y="10303"/>
                  </a:lnTo>
                  <a:lnTo>
                    <a:pt x="123" y="10766"/>
                  </a:lnTo>
                  <a:lnTo>
                    <a:pt x="196" y="11229"/>
                  </a:lnTo>
                  <a:lnTo>
                    <a:pt x="293" y="11691"/>
                  </a:lnTo>
                  <a:lnTo>
                    <a:pt x="439" y="12130"/>
                  </a:lnTo>
                  <a:lnTo>
                    <a:pt x="585" y="12568"/>
                  </a:lnTo>
                  <a:lnTo>
                    <a:pt x="731" y="12982"/>
                  </a:lnTo>
                  <a:lnTo>
                    <a:pt x="926" y="13396"/>
                  </a:lnTo>
                  <a:lnTo>
                    <a:pt x="1145" y="13810"/>
                  </a:lnTo>
                  <a:lnTo>
                    <a:pt x="1365" y="14200"/>
                  </a:lnTo>
                  <a:lnTo>
                    <a:pt x="1608" y="14590"/>
                  </a:lnTo>
                  <a:lnTo>
                    <a:pt x="1876" y="14955"/>
                  </a:lnTo>
                  <a:lnTo>
                    <a:pt x="2144" y="15296"/>
                  </a:lnTo>
                  <a:lnTo>
                    <a:pt x="2436" y="15637"/>
                  </a:lnTo>
                  <a:lnTo>
                    <a:pt x="2753" y="15953"/>
                  </a:lnTo>
                  <a:lnTo>
                    <a:pt x="3069" y="16270"/>
                  </a:lnTo>
                  <a:lnTo>
                    <a:pt x="3410" y="16562"/>
                  </a:lnTo>
                  <a:lnTo>
                    <a:pt x="3751" y="16830"/>
                  </a:lnTo>
                  <a:lnTo>
                    <a:pt x="4117" y="17098"/>
                  </a:lnTo>
                  <a:lnTo>
                    <a:pt x="4506" y="17342"/>
                  </a:lnTo>
                  <a:lnTo>
                    <a:pt x="4896" y="17561"/>
                  </a:lnTo>
                  <a:lnTo>
                    <a:pt x="5310" y="17780"/>
                  </a:lnTo>
                  <a:lnTo>
                    <a:pt x="5724" y="17975"/>
                  </a:lnTo>
                  <a:lnTo>
                    <a:pt x="6138" y="18121"/>
                  </a:lnTo>
                  <a:lnTo>
                    <a:pt x="6577" y="18267"/>
                  </a:lnTo>
                  <a:lnTo>
                    <a:pt x="7015" y="18413"/>
                  </a:lnTo>
                  <a:lnTo>
                    <a:pt x="7478" y="18511"/>
                  </a:lnTo>
                  <a:lnTo>
                    <a:pt x="7940" y="18584"/>
                  </a:lnTo>
                  <a:lnTo>
                    <a:pt x="8403" y="18657"/>
                  </a:lnTo>
                  <a:lnTo>
                    <a:pt x="8866" y="18681"/>
                  </a:lnTo>
                  <a:lnTo>
                    <a:pt x="9353" y="18706"/>
                  </a:lnTo>
                  <a:lnTo>
                    <a:pt x="9353" y="18706"/>
                  </a:lnTo>
                  <a:lnTo>
                    <a:pt x="9840" y="18681"/>
                  </a:lnTo>
                  <a:lnTo>
                    <a:pt x="10303" y="18657"/>
                  </a:lnTo>
                  <a:lnTo>
                    <a:pt x="10766" y="18584"/>
                  </a:lnTo>
                  <a:lnTo>
                    <a:pt x="11228" y="18511"/>
                  </a:lnTo>
                  <a:lnTo>
                    <a:pt x="11691" y="18413"/>
                  </a:lnTo>
                  <a:lnTo>
                    <a:pt x="12130" y="18267"/>
                  </a:lnTo>
                  <a:lnTo>
                    <a:pt x="12568" y="18121"/>
                  </a:lnTo>
                  <a:lnTo>
                    <a:pt x="12982" y="17975"/>
                  </a:lnTo>
                  <a:lnTo>
                    <a:pt x="13396" y="17780"/>
                  </a:lnTo>
                  <a:lnTo>
                    <a:pt x="13810" y="17561"/>
                  </a:lnTo>
                  <a:lnTo>
                    <a:pt x="14200" y="17342"/>
                  </a:lnTo>
                  <a:lnTo>
                    <a:pt x="14589" y="17098"/>
                  </a:lnTo>
                  <a:lnTo>
                    <a:pt x="14955" y="16830"/>
                  </a:lnTo>
                  <a:lnTo>
                    <a:pt x="15296" y="16562"/>
                  </a:lnTo>
                  <a:lnTo>
                    <a:pt x="15637" y="16270"/>
                  </a:lnTo>
                  <a:lnTo>
                    <a:pt x="15953" y="15953"/>
                  </a:lnTo>
                  <a:lnTo>
                    <a:pt x="16270" y="15637"/>
                  </a:lnTo>
                  <a:lnTo>
                    <a:pt x="16562" y="15296"/>
                  </a:lnTo>
                  <a:lnTo>
                    <a:pt x="16830" y="14955"/>
                  </a:lnTo>
                  <a:lnTo>
                    <a:pt x="17098" y="14590"/>
                  </a:lnTo>
                  <a:lnTo>
                    <a:pt x="17341" y="14200"/>
                  </a:lnTo>
                  <a:lnTo>
                    <a:pt x="17561" y="13810"/>
                  </a:lnTo>
                  <a:lnTo>
                    <a:pt x="17780" y="13396"/>
                  </a:lnTo>
                  <a:lnTo>
                    <a:pt x="17975" y="12982"/>
                  </a:lnTo>
                  <a:lnTo>
                    <a:pt x="18121" y="12568"/>
                  </a:lnTo>
                  <a:lnTo>
                    <a:pt x="18267" y="12130"/>
                  </a:lnTo>
                  <a:lnTo>
                    <a:pt x="18413" y="11691"/>
                  </a:lnTo>
                  <a:lnTo>
                    <a:pt x="18511" y="11229"/>
                  </a:lnTo>
                  <a:lnTo>
                    <a:pt x="18584" y="10766"/>
                  </a:lnTo>
                  <a:lnTo>
                    <a:pt x="18657" y="10303"/>
                  </a:lnTo>
                  <a:lnTo>
                    <a:pt x="18681" y="9840"/>
                  </a:lnTo>
                  <a:lnTo>
                    <a:pt x="18705" y="9353"/>
                  </a:lnTo>
                  <a:lnTo>
                    <a:pt x="18705" y="9353"/>
                  </a:lnTo>
                  <a:lnTo>
                    <a:pt x="18681" y="8866"/>
                  </a:lnTo>
                  <a:lnTo>
                    <a:pt x="18657" y="8403"/>
                  </a:lnTo>
                  <a:lnTo>
                    <a:pt x="18584" y="7941"/>
                  </a:lnTo>
                  <a:lnTo>
                    <a:pt x="18511" y="7478"/>
                  </a:lnTo>
                  <a:lnTo>
                    <a:pt x="18413" y="7015"/>
                  </a:lnTo>
                  <a:lnTo>
                    <a:pt x="18267" y="6577"/>
                  </a:lnTo>
                  <a:lnTo>
                    <a:pt x="18121" y="6138"/>
                  </a:lnTo>
                  <a:lnTo>
                    <a:pt x="17975" y="5724"/>
                  </a:lnTo>
                  <a:lnTo>
                    <a:pt x="17780" y="5310"/>
                  </a:lnTo>
                  <a:lnTo>
                    <a:pt x="17561" y="4896"/>
                  </a:lnTo>
                  <a:lnTo>
                    <a:pt x="17341" y="4507"/>
                  </a:lnTo>
                  <a:lnTo>
                    <a:pt x="17098" y="4117"/>
                  </a:lnTo>
                  <a:lnTo>
                    <a:pt x="16830" y="3752"/>
                  </a:lnTo>
                  <a:lnTo>
                    <a:pt x="16562" y="3411"/>
                  </a:lnTo>
                  <a:lnTo>
                    <a:pt x="16270" y="3070"/>
                  </a:lnTo>
                  <a:lnTo>
                    <a:pt x="15953" y="2753"/>
                  </a:lnTo>
                  <a:lnTo>
                    <a:pt x="15637" y="2436"/>
                  </a:lnTo>
                  <a:lnTo>
                    <a:pt x="15296" y="2144"/>
                  </a:lnTo>
                  <a:lnTo>
                    <a:pt x="14955" y="1876"/>
                  </a:lnTo>
                  <a:lnTo>
                    <a:pt x="14589" y="1608"/>
                  </a:lnTo>
                  <a:lnTo>
                    <a:pt x="14200" y="1365"/>
                  </a:lnTo>
                  <a:lnTo>
                    <a:pt x="13810" y="1146"/>
                  </a:lnTo>
                  <a:lnTo>
                    <a:pt x="13396" y="926"/>
                  </a:lnTo>
                  <a:lnTo>
                    <a:pt x="12982" y="732"/>
                  </a:lnTo>
                  <a:lnTo>
                    <a:pt x="12568" y="585"/>
                  </a:lnTo>
                  <a:lnTo>
                    <a:pt x="12130" y="439"/>
                  </a:lnTo>
                  <a:lnTo>
                    <a:pt x="11691" y="293"/>
                  </a:lnTo>
                  <a:lnTo>
                    <a:pt x="11228" y="196"/>
                  </a:lnTo>
                  <a:lnTo>
                    <a:pt x="10766" y="123"/>
                  </a:lnTo>
                  <a:lnTo>
                    <a:pt x="10303" y="50"/>
                  </a:lnTo>
                  <a:lnTo>
                    <a:pt x="9840" y="25"/>
                  </a:lnTo>
                  <a:lnTo>
                    <a:pt x="9353" y="1"/>
                  </a:lnTo>
                  <a:lnTo>
                    <a:pt x="9353" y="1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3" name="Shape 646"/>
            <p:cNvSpPr/>
            <p:nvPr/>
          </p:nvSpPr>
          <p:spPr>
            <a:xfrm>
              <a:off x="6211975" y="3753150"/>
              <a:ext cx="19525" cy="18900"/>
            </a:xfrm>
            <a:custGeom>
              <a:avLst/>
              <a:gdLst/>
              <a:ahLst/>
              <a:cxnLst/>
              <a:rect l="0" t="0" r="0" b="0"/>
              <a:pathLst>
                <a:path w="781" h="756" fill="none" extrusionOk="0">
                  <a:moveTo>
                    <a:pt x="585" y="0"/>
                  </a:moveTo>
                  <a:lnTo>
                    <a:pt x="585" y="0"/>
                  </a:lnTo>
                  <a:lnTo>
                    <a:pt x="658" y="24"/>
                  </a:lnTo>
                  <a:lnTo>
                    <a:pt x="707" y="49"/>
                  </a:lnTo>
                  <a:lnTo>
                    <a:pt x="756" y="122"/>
                  </a:lnTo>
                  <a:lnTo>
                    <a:pt x="780" y="195"/>
                  </a:lnTo>
                  <a:lnTo>
                    <a:pt x="780" y="195"/>
                  </a:lnTo>
                  <a:lnTo>
                    <a:pt x="756" y="268"/>
                  </a:lnTo>
                  <a:lnTo>
                    <a:pt x="707" y="390"/>
                  </a:lnTo>
                  <a:lnTo>
                    <a:pt x="658" y="487"/>
                  </a:lnTo>
                  <a:lnTo>
                    <a:pt x="585" y="560"/>
                  </a:lnTo>
                  <a:lnTo>
                    <a:pt x="585" y="560"/>
                  </a:lnTo>
                  <a:lnTo>
                    <a:pt x="488" y="633"/>
                  </a:lnTo>
                  <a:lnTo>
                    <a:pt x="390" y="706"/>
                  </a:lnTo>
                  <a:lnTo>
                    <a:pt x="293" y="755"/>
                  </a:lnTo>
                  <a:lnTo>
                    <a:pt x="196" y="755"/>
                  </a:lnTo>
                  <a:lnTo>
                    <a:pt x="196" y="755"/>
                  </a:lnTo>
                  <a:lnTo>
                    <a:pt x="122" y="755"/>
                  </a:lnTo>
                  <a:lnTo>
                    <a:pt x="74" y="706"/>
                  </a:lnTo>
                  <a:lnTo>
                    <a:pt x="25" y="633"/>
                  </a:lnTo>
                  <a:lnTo>
                    <a:pt x="1" y="560"/>
                  </a:lnTo>
                  <a:lnTo>
                    <a:pt x="1" y="560"/>
                  </a:lnTo>
                  <a:lnTo>
                    <a:pt x="25" y="487"/>
                  </a:lnTo>
                  <a:lnTo>
                    <a:pt x="74" y="390"/>
                  </a:lnTo>
                  <a:lnTo>
                    <a:pt x="122" y="268"/>
                  </a:lnTo>
                  <a:lnTo>
                    <a:pt x="196" y="195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585" y="0"/>
                  </a:lnTo>
                  <a:lnTo>
                    <a:pt x="585" y="0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" name="Shape 647"/>
            <p:cNvSpPr/>
            <p:nvPr/>
          </p:nvSpPr>
          <p:spPr>
            <a:xfrm>
              <a:off x="5943475" y="3695900"/>
              <a:ext cx="177800" cy="351350"/>
            </a:xfrm>
            <a:custGeom>
              <a:avLst/>
              <a:gdLst/>
              <a:ahLst/>
              <a:cxnLst/>
              <a:rect l="0" t="0" r="0" b="0"/>
              <a:pathLst>
                <a:path w="7112" h="14054" fill="none" extrusionOk="0">
                  <a:moveTo>
                    <a:pt x="2582" y="780"/>
                  </a:moveTo>
                  <a:lnTo>
                    <a:pt x="2582" y="780"/>
                  </a:lnTo>
                  <a:lnTo>
                    <a:pt x="2752" y="780"/>
                  </a:lnTo>
                  <a:lnTo>
                    <a:pt x="2752" y="780"/>
                  </a:lnTo>
                  <a:lnTo>
                    <a:pt x="2996" y="780"/>
                  </a:lnTo>
                  <a:lnTo>
                    <a:pt x="3215" y="829"/>
                  </a:lnTo>
                  <a:lnTo>
                    <a:pt x="3386" y="878"/>
                  </a:lnTo>
                  <a:lnTo>
                    <a:pt x="3507" y="951"/>
                  </a:lnTo>
                  <a:lnTo>
                    <a:pt x="3507" y="951"/>
                  </a:lnTo>
                  <a:lnTo>
                    <a:pt x="3605" y="1024"/>
                  </a:lnTo>
                  <a:lnTo>
                    <a:pt x="3702" y="1048"/>
                  </a:lnTo>
                  <a:lnTo>
                    <a:pt x="3800" y="1024"/>
                  </a:lnTo>
                  <a:lnTo>
                    <a:pt x="3897" y="951"/>
                  </a:lnTo>
                  <a:lnTo>
                    <a:pt x="3897" y="951"/>
                  </a:lnTo>
                  <a:lnTo>
                    <a:pt x="3970" y="878"/>
                  </a:lnTo>
                  <a:lnTo>
                    <a:pt x="4092" y="829"/>
                  </a:lnTo>
                  <a:lnTo>
                    <a:pt x="4189" y="780"/>
                  </a:lnTo>
                  <a:lnTo>
                    <a:pt x="4262" y="780"/>
                  </a:lnTo>
                  <a:lnTo>
                    <a:pt x="4262" y="780"/>
                  </a:lnTo>
                  <a:lnTo>
                    <a:pt x="4384" y="731"/>
                  </a:lnTo>
                  <a:lnTo>
                    <a:pt x="4506" y="658"/>
                  </a:lnTo>
                  <a:lnTo>
                    <a:pt x="4676" y="537"/>
                  </a:lnTo>
                  <a:lnTo>
                    <a:pt x="4847" y="390"/>
                  </a:lnTo>
                  <a:lnTo>
                    <a:pt x="4847" y="390"/>
                  </a:lnTo>
                  <a:lnTo>
                    <a:pt x="5042" y="244"/>
                  </a:lnTo>
                  <a:lnTo>
                    <a:pt x="5285" y="123"/>
                  </a:lnTo>
                  <a:lnTo>
                    <a:pt x="5529" y="49"/>
                  </a:lnTo>
                  <a:lnTo>
                    <a:pt x="5797" y="1"/>
                  </a:lnTo>
                  <a:lnTo>
                    <a:pt x="5797" y="1"/>
                  </a:lnTo>
                  <a:lnTo>
                    <a:pt x="5894" y="25"/>
                  </a:lnTo>
                  <a:lnTo>
                    <a:pt x="5992" y="49"/>
                  </a:lnTo>
                  <a:lnTo>
                    <a:pt x="6040" y="74"/>
                  </a:lnTo>
                  <a:lnTo>
                    <a:pt x="6089" y="123"/>
                  </a:lnTo>
                  <a:lnTo>
                    <a:pt x="6089" y="171"/>
                  </a:lnTo>
                  <a:lnTo>
                    <a:pt x="6089" y="244"/>
                  </a:lnTo>
                  <a:lnTo>
                    <a:pt x="6040" y="317"/>
                  </a:lnTo>
                  <a:lnTo>
                    <a:pt x="5992" y="390"/>
                  </a:lnTo>
                  <a:lnTo>
                    <a:pt x="5992" y="390"/>
                  </a:lnTo>
                  <a:lnTo>
                    <a:pt x="5845" y="561"/>
                  </a:lnTo>
                  <a:lnTo>
                    <a:pt x="5772" y="707"/>
                  </a:lnTo>
                  <a:lnTo>
                    <a:pt x="5748" y="853"/>
                  </a:lnTo>
                  <a:lnTo>
                    <a:pt x="5772" y="926"/>
                  </a:lnTo>
                  <a:lnTo>
                    <a:pt x="5797" y="951"/>
                  </a:lnTo>
                  <a:lnTo>
                    <a:pt x="5797" y="951"/>
                  </a:lnTo>
                  <a:lnTo>
                    <a:pt x="5870" y="1048"/>
                  </a:lnTo>
                  <a:lnTo>
                    <a:pt x="5918" y="1145"/>
                  </a:lnTo>
                  <a:lnTo>
                    <a:pt x="5967" y="1243"/>
                  </a:lnTo>
                  <a:lnTo>
                    <a:pt x="5992" y="1340"/>
                  </a:lnTo>
                  <a:lnTo>
                    <a:pt x="5992" y="1340"/>
                  </a:lnTo>
                  <a:lnTo>
                    <a:pt x="5967" y="1438"/>
                  </a:lnTo>
                  <a:lnTo>
                    <a:pt x="5918" y="1535"/>
                  </a:lnTo>
                  <a:lnTo>
                    <a:pt x="5870" y="1633"/>
                  </a:lnTo>
                  <a:lnTo>
                    <a:pt x="5797" y="1730"/>
                  </a:lnTo>
                  <a:lnTo>
                    <a:pt x="5797" y="1730"/>
                  </a:lnTo>
                  <a:lnTo>
                    <a:pt x="5748" y="1754"/>
                  </a:lnTo>
                  <a:lnTo>
                    <a:pt x="5699" y="1754"/>
                  </a:lnTo>
                  <a:lnTo>
                    <a:pt x="5553" y="1754"/>
                  </a:lnTo>
                  <a:lnTo>
                    <a:pt x="5383" y="1657"/>
                  </a:lnTo>
                  <a:lnTo>
                    <a:pt x="5212" y="1535"/>
                  </a:lnTo>
                  <a:lnTo>
                    <a:pt x="5212" y="1535"/>
                  </a:lnTo>
                  <a:lnTo>
                    <a:pt x="5066" y="1389"/>
                  </a:lnTo>
                  <a:lnTo>
                    <a:pt x="4896" y="1316"/>
                  </a:lnTo>
                  <a:lnTo>
                    <a:pt x="4749" y="1292"/>
                  </a:lnTo>
                  <a:lnTo>
                    <a:pt x="4701" y="1316"/>
                  </a:lnTo>
                  <a:lnTo>
                    <a:pt x="4652" y="1340"/>
                  </a:lnTo>
                  <a:lnTo>
                    <a:pt x="4652" y="1340"/>
                  </a:lnTo>
                  <a:lnTo>
                    <a:pt x="4555" y="1413"/>
                  </a:lnTo>
                  <a:lnTo>
                    <a:pt x="4457" y="1486"/>
                  </a:lnTo>
                  <a:lnTo>
                    <a:pt x="4360" y="1511"/>
                  </a:lnTo>
                  <a:lnTo>
                    <a:pt x="4262" y="1535"/>
                  </a:lnTo>
                  <a:lnTo>
                    <a:pt x="4262" y="1535"/>
                  </a:lnTo>
                  <a:lnTo>
                    <a:pt x="4116" y="1559"/>
                  </a:lnTo>
                  <a:lnTo>
                    <a:pt x="4043" y="1584"/>
                  </a:lnTo>
                  <a:lnTo>
                    <a:pt x="3994" y="1633"/>
                  </a:lnTo>
                  <a:lnTo>
                    <a:pt x="3994" y="1633"/>
                  </a:lnTo>
                  <a:lnTo>
                    <a:pt x="3946" y="1657"/>
                  </a:lnTo>
                  <a:lnTo>
                    <a:pt x="3873" y="1681"/>
                  </a:lnTo>
                  <a:lnTo>
                    <a:pt x="3702" y="1730"/>
                  </a:lnTo>
                  <a:lnTo>
                    <a:pt x="3702" y="1730"/>
                  </a:lnTo>
                  <a:lnTo>
                    <a:pt x="3605" y="1730"/>
                  </a:lnTo>
                  <a:lnTo>
                    <a:pt x="3507" y="1779"/>
                  </a:lnTo>
                  <a:lnTo>
                    <a:pt x="3410" y="1827"/>
                  </a:lnTo>
                  <a:lnTo>
                    <a:pt x="3312" y="1900"/>
                  </a:lnTo>
                  <a:lnTo>
                    <a:pt x="3312" y="1900"/>
                  </a:lnTo>
                  <a:lnTo>
                    <a:pt x="3288" y="1949"/>
                  </a:lnTo>
                  <a:lnTo>
                    <a:pt x="3288" y="2022"/>
                  </a:lnTo>
                  <a:lnTo>
                    <a:pt x="3288" y="2144"/>
                  </a:lnTo>
                  <a:lnTo>
                    <a:pt x="3386" y="2314"/>
                  </a:lnTo>
                  <a:lnTo>
                    <a:pt x="3507" y="2485"/>
                  </a:lnTo>
                  <a:lnTo>
                    <a:pt x="3507" y="2485"/>
                  </a:lnTo>
                  <a:lnTo>
                    <a:pt x="3605" y="2558"/>
                  </a:lnTo>
                  <a:lnTo>
                    <a:pt x="3702" y="2582"/>
                  </a:lnTo>
                  <a:lnTo>
                    <a:pt x="3800" y="2607"/>
                  </a:lnTo>
                  <a:lnTo>
                    <a:pt x="3921" y="2607"/>
                  </a:lnTo>
                  <a:lnTo>
                    <a:pt x="4043" y="2582"/>
                  </a:lnTo>
                  <a:lnTo>
                    <a:pt x="4141" y="2534"/>
                  </a:lnTo>
                  <a:lnTo>
                    <a:pt x="4262" y="2461"/>
                  </a:lnTo>
                  <a:lnTo>
                    <a:pt x="4360" y="2388"/>
                  </a:lnTo>
                  <a:lnTo>
                    <a:pt x="4360" y="2388"/>
                  </a:lnTo>
                  <a:lnTo>
                    <a:pt x="4555" y="2193"/>
                  </a:lnTo>
                  <a:lnTo>
                    <a:pt x="4749" y="2047"/>
                  </a:lnTo>
                  <a:lnTo>
                    <a:pt x="4920" y="1949"/>
                  </a:lnTo>
                  <a:lnTo>
                    <a:pt x="5042" y="1900"/>
                  </a:lnTo>
                  <a:lnTo>
                    <a:pt x="5042" y="1900"/>
                  </a:lnTo>
                  <a:lnTo>
                    <a:pt x="5115" y="1925"/>
                  </a:lnTo>
                  <a:lnTo>
                    <a:pt x="5163" y="1974"/>
                  </a:lnTo>
                  <a:lnTo>
                    <a:pt x="5212" y="2022"/>
                  </a:lnTo>
                  <a:lnTo>
                    <a:pt x="5212" y="2095"/>
                  </a:lnTo>
                  <a:lnTo>
                    <a:pt x="5212" y="2095"/>
                  </a:lnTo>
                  <a:lnTo>
                    <a:pt x="5236" y="2168"/>
                  </a:lnTo>
                  <a:lnTo>
                    <a:pt x="5285" y="2241"/>
                  </a:lnTo>
                  <a:lnTo>
                    <a:pt x="5334" y="2266"/>
                  </a:lnTo>
                  <a:lnTo>
                    <a:pt x="5407" y="2290"/>
                  </a:lnTo>
                  <a:lnTo>
                    <a:pt x="5407" y="2290"/>
                  </a:lnTo>
                  <a:lnTo>
                    <a:pt x="5504" y="2314"/>
                  </a:lnTo>
                  <a:lnTo>
                    <a:pt x="5602" y="2339"/>
                  </a:lnTo>
                  <a:lnTo>
                    <a:pt x="5699" y="2412"/>
                  </a:lnTo>
                  <a:lnTo>
                    <a:pt x="5797" y="2485"/>
                  </a:lnTo>
                  <a:lnTo>
                    <a:pt x="5797" y="2485"/>
                  </a:lnTo>
                  <a:lnTo>
                    <a:pt x="5845" y="2558"/>
                  </a:lnTo>
                  <a:lnTo>
                    <a:pt x="5870" y="2680"/>
                  </a:lnTo>
                  <a:lnTo>
                    <a:pt x="5845" y="2777"/>
                  </a:lnTo>
                  <a:lnTo>
                    <a:pt x="5797" y="2850"/>
                  </a:lnTo>
                  <a:lnTo>
                    <a:pt x="5797" y="2850"/>
                  </a:lnTo>
                  <a:lnTo>
                    <a:pt x="5699" y="2923"/>
                  </a:lnTo>
                  <a:lnTo>
                    <a:pt x="5602" y="2996"/>
                  </a:lnTo>
                  <a:lnTo>
                    <a:pt x="5504" y="3045"/>
                  </a:lnTo>
                  <a:lnTo>
                    <a:pt x="5407" y="3045"/>
                  </a:lnTo>
                  <a:lnTo>
                    <a:pt x="5407" y="3045"/>
                  </a:lnTo>
                  <a:lnTo>
                    <a:pt x="5310" y="3069"/>
                  </a:lnTo>
                  <a:lnTo>
                    <a:pt x="5163" y="3167"/>
                  </a:lnTo>
                  <a:lnTo>
                    <a:pt x="4993" y="3289"/>
                  </a:lnTo>
                  <a:lnTo>
                    <a:pt x="4847" y="3435"/>
                  </a:lnTo>
                  <a:lnTo>
                    <a:pt x="4847" y="3435"/>
                  </a:lnTo>
                  <a:lnTo>
                    <a:pt x="4676" y="3581"/>
                  </a:lnTo>
                  <a:lnTo>
                    <a:pt x="4506" y="3703"/>
                  </a:lnTo>
                  <a:lnTo>
                    <a:pt x="4384" y="3776"/>
                  </a:lnTo>
                  <a:lnTo>
                    <a:pt x="4262" y="3800"/>
                  </a:lnTo>
                  <a:lnTo>
                    <a:pt x="4262" y="3800"/>
                  </a:lnTo>
                  <a:lnTo>
                    <a:pt x="4141" y="3849"/>
                  </a:lnTo>
                  <a:lnTo>
                    <a:pt x="3970" y="3971"/>
                  </a:lnTo>
                  <a:lnTo>
                    <a:pt x="3726" y="4165"/>
                  </a:lnTo>
                  <a:lnTo>
                    <a:pt x="3483" y="4409"/>
                  </a:lnTo>
                  <a:lnTo>
                    <a:pt x="3142" y="4750"/>
                  </a:lnTo>
                  <a:lnTo>
                    <a:pt x="3142" y="4750"/>
                  </a:lnTo>
                  <a:lnTo>
                    <a:pt x="3020" y="4847"/>
                  </a:lnTo>
                  <a:lnTo>
                    <a:pt x="2874" y="4969"/>
                  </a:lnTo>
                  <a:lnTo>
                    <a:pt x="2557" y="5164"/>
                  </a:lnTo>
                  <a:lnTo>
                    <a:pt x="2265" y="5286"/>
                  </a:lnTo>
                  <a:lnTo>
                    <a:pt x="2119" y="5310"/>
                  </a:lnTo>
                  <a:lnTo>
                    <a:pt x="1997" y="5335"/>
                  </a:lnTo>
                  <a:lnTo>
                    <a:pt x="1997" y="5335"/>
                  </a:lnTo>
                  <a:lnTo>
                    <a:pt x="1754" y="5335"/>
                  </a:lnTo>
                  <a:lnTo>
                    <a:pt x="1535" y="5383"/>
                  </a:lnTo>
                  <a:lnTo>
                    <a:pt x="1364" y="5456"/>
                  </a:lnTo>
                  <a:lnTo>
                    <a:pt x="1242" y="5529"/>
                  </a:lnTo>
                  <a:lnTo>
                    <a:pt x="1242" y="5529"/>
                  </a:lnTo>
                  <a:lnTo>
                    <a:pt x="1169" y="5602"/>
                  </a:lnTo>
                  <a:lnTo>
                    <a:pt x="1096" y="5700"/>
                  </a:lnTo>
                  <a:lnTo>
                    <a:pt x="1047" y="5797"/>
                  </a:lnTo>
                  <a:lnTo>
                    <a:pt x="1047" y="5895"/>
                  </a:lnTo>
                  <a:lnTo>
                    <a:pt x="1047" y="5895"/>
                  </a:lnTo>
                  <a:lnTo>
                    <a:pt x="1047" y="5992"/>
                  </a:lnTo>
                  <a:lnTo>
                    <a:pt x="1096" y="6090"/>
                  </a:lnTo>
                  <a:lnTo>
                    <a:pt x="1169" y="6187"/>
                  </a:lnTo>
                  <a:lnTo>
                    <a:pt x="1242" y="6284"/>
                  </a:lnTo>
                  <a:lnTo>
                    <a:pt x="1242" y="6284"/>
                  </a:lnTo>
                  <a:lnTo>
                    <a:pt x="1315" y="6357"/>
                  </a:lnTo>
                  <a:lnTo>
                    <a:pt x="1413" y="6406"/>
                  </a:lnTo>
                  <a:lnTo>
                    <a:pt x="1535" y="6455"/>
                  </a:lnTo>
                  <a:lnTo>
                    <a:pt x="1608" y="6455"/>
                  </a:lnTo>
                  <a:lnTo>
                    <a:pt x="1608" y="6455"/>
                  </a:lnTo>
                  <a:lnTo>
                    <a:pt x="1729" y="6504"/>
                  </a:lnTo>
                  <a:lnTo>
                    <a:pt x="1876" y="6601"/>
                  </a:lnTo>
                  <a:lnTo>
                    <a:pt x="2070" y="6747"/>
                  </a:lnTo>
                  <a:lnTo>
                    <a:pt x="2290" y="6942"/>
                  </a:lnTo>
                  <a:lnTo>
                    <a:pt x="2290" y="6942"/>
                  </a:lnTo>
                  <a:lnTo>
                    <a:pt x="2484" y="7137"/>
                  </a:lnTo>
                  <a:lnTo>
                    <a:pt x="2679" y="7283"/>
                  </a:lnTo>
                  <a:lnTo>
                    <a:pt x="2825" y="7380"/>
                  </a:lnTo>
                  <a:lnTo>
                    <a:pt x="2947" y="7405"/>
                  </a:lnTo>
                  <a:lnTo>
                    <a:pt x="2947" y="7405"/>
                  </a:lnTo>
                  <a:lnTo>
                    <a:pt x="3093" y="7380"/>
                  </a:lnTo>
                  <a:lnTo>
                    <a:pt x="3166" y="7356"/>
                  </a:lnTo>
                  <a:lnTo>
                    <a:pt x="3239" y="7332"/>
                  </a:lnTo>
                  <a:lnTo>
                    <a:pt x="3239" y="7332"/>
                  </a:lnTo>
                  <a:lnTo>
                    <a:pt x="3288" y="7283"/>
                  </a:lnTo>
                  <a:lnTo>
                    <a:pt x="3410" y="7259"/>
                  </a:lnTo>
                  <a:lnTo>
                    <a:pt x="3556" y="7234"/>
                  </a:lnTo>
                  <a:lnTo>
                    <a:pt x="3702" y="7234"/>
                  </a:lnTo>
                  <a:lnTo>
                    <a:pt x="3702" y="7234"/>
                  </a:lnTo>
                  <a:lnTo>
                    <a:pt x="3873" y="7234"/>
                  </a:lnTo>
                  <a:lnTo>
                    <a:pt x="4019" y="7283"/>
                  </a:lnTo>
                  <a:lnTo>
                    <a:pt x="4165" y="7332"/>
                  </a:lnTo>
                  <a:lnTo>
                    <a:pt x="4262" y="7429"/>
                  </a:lnTo>
                  <a:lnTo>
                    <a:pt x="4262" y="7429"/>
                  </a:lnTo>
                  <a:lnTo>
                    <a:pt x="4360" y="7502"/>
                  </a:lnTo>
                  <a:lnTo>
                    <a:pt x="4457" y="7551"/>
                  </a:lnTo>
                  <a:lnTo>
                    <a:pt x="4555" y="7600"/>
                  </a:lnTo>
                  <a:lnTo>
                    <a:pt x="4652" y="7600"/>
                  </a:lnTo>
                  <a:lnTo>
                    <a:pt x="4652" y="7600"/>
                  </a:lnTo>
                  <a:lnTo>
                    <a:pt x="4749" y="7648"/>
                  </a:lnTo>
                  <a:lnTo>
                    <a:pt x="4896" y="7721"/>
                  </a:lnTo>
                  <a:lnTo>
                    <a:pt x="5066" y="7843"/>
                  </a:lnTo>
                  <a:lnTo>
                    <a:pt x="5212" y="7989"/>
                  </a:lnTo>
                  <a:lnTo>
                    <a:pt x="5212" y="7989"/>
                  </a:lnTo>
                  <a:lnTo>
                    <a:pt x="5383" y="8135"/>
                  </a:lnTo>
                  <a:lnTo>
                    <a:pt x="5553" y="8257"/>
                  </a:lnTo>
                  <a:lnTo>
                    <a:pt x="5699" y="8330"/>
                  </a:lnTo>
                  <a:lnTo>
                    <a:pt x="5797" y="8355"/>
                  </a:lnTo>
                  <a:lnTo>
                    <a:pt x="5797" y="8355"/>
                  </a:lnTo>
                  <a:lnTo>
                    <a:pt x="5870" y="8379"/>
                  </a:lnTo>
                  <a:lnTo>
                    <a:pt x="5992" y="8428"/>
                  </a:lnTo>
                  <a:lnTo>
                    <a:pt x="6089" y="8476"/>
                  </a:lnTo>
                  <a:lnTo>
                    <a:pt x="6162" y="8549"/>
                  </a:lnTo>
                  <a:lnTo>
                    <a:pt x="6162" y="8549"/>
                  </a:lnTo>
                  <a:lnTo>
                    <a:pt x="6259" y="8622"/>
                  </a:lnTo>
                  <a:lnTo>
                    <a:pt x="6357" y="8695"/>
                  </a:lnTo>
                  <a:lnTo>
                    <a:pt x="6454" y="8720"/>
                  </a:lnTo>
                  <a:lnTo>
                    <a:pt x="6552" y="8744"/>
                  </a:lnTo>
                  <a:lnTo>
                    <a:pt x="6552" y="8744"/>
                  </a:lnTo>
                  <a:lnTo>
                    <a:pt x="6649" y="8769"/>
                  </a:lnTo>
                  <a:lnTo>
                    <a:pt x="6747" y="8793"/>
                  </a:lnTo>
                  <a:lnTo>
                    <a:pt x="6844" y="8866"/>
                  </a:lnTo>
                  <a:lnTo>
                    <a:pt x="6941" y="8939"/>
                  </a:lnTo>
                  <a:lnTo>
                    <a:pt x="6941" y="8939"/>
                  </a:lnTo>
                  <a:lnTo>
                    <a:pt x="7014" y="9036"/>
                  </a:lnTo>
                  <a:lnTo>
                    <a:pt x="7063" y="9134"/>
                  </a:lnTo>
                  <a:lnTo>
                    <a:pt x="7112" y="9231"/>
                  </a:lnTo>
                  <a:lnTo>
                    <a:pt x="7112" y="9304"/>
                  </a:lnTo>
                  <a:lnTo>
                    <a:pt x="7112" y="9304"/>
                  </a:lnTo>
                  <a:lnTo>
                    <a:pt x="7112" y="9402"/>
                  </a:lnTo>
                  <a:lnTo>
                    <a:pt x="7063" y="9499"/>
                  </a:lnTo>
                  <a:lnTo>
                    <a:pt x="7014" y="9597"/>
                  </a:lnTo>
                  <a:lnTo>
                    <a:pt x="6941" y="9694"/>
                  </a:lnTo>
                  <a:lnTo>
                    <a:pt x="6941" y="9694"/>
                  </a:lnTo>
                  <a:lnTo>
                    <a:pt x="6868" y="9791"/>
                  </a:lnTo>
                  <a:lnTo>
                    <a:pt x="6795" y="9889"/>
                  </a:lnTo>
                  <a:lnTo>
                    <a:pt x="6747" y="9986"/>
                  </a:lnTo>
                  <a:lnTo>
                    <a:pt x="6747" y="10084"/>
                  </a:lnTo>
                  <a:lnTo>
                    <a:pt x="6747" y="10084"/>
                  </a:lnTo>
                  <a:lnTo>
                    <a:pt x="6722" y="10181"/>
                  </a:lnTo>
                  <a:lnTo>
                    <a:pt x="6625" y="10327"/>
                  </a:lnTo>
                  <a:lnTo>
                    <a:pt x="6503" y="10473"/>
                  </a:lnTo>
                  <a:lnTo>
                    <a:pt x="6357" y="10644"/>
                  </a:lnTo>
                  <a:lnTo>
                    <a:pt x="6357" y="10644"/>
                  </a:lnTo>
                  <a:lnTo>
                    <a:pt x="6211" y="10814"/>
                  </a:lnTo>
                  <a:lnTo>
                    <a:pt x="6089" y="10961"/>
                  </a:lnTo>
                  <a:lnTo>
                    <a:pt x="6016" y="11107"/>
                  </a:lnTo>
                  <a:lnTo>
                    <a:pt x="5992" y="11204"/>
                  </a:lnTo>
                  <a:lnTo>
                    <a:pt x="5992" y="11204"/>
                  </a:lnTo>
                  <a:lnTo>
                    <a:pt x="5943" y="11326"/>
                  </a:lnTo>
                  <a:lnTo>
                    <a:pt x="5870" y="11472"/>
                  </a:lnTo>
                  <a:lnTo>
                    <a:pt x="5748" y="11618"/>
                  </a:lnTo>
                  <a:lnTo>
                    <a:pt x="5602" y="11789"/>
                  </a:lnTo>
                  <a:lnTo>
                    <a:pt x="5602" y="11789"/>
                  </a:lnTo>
                  <a:lnTo>
                    <a:pt x="5456" y="11935"/>
                  </a:lnTo>
                  <a:lnTo>
                    <a:pt x="5334" y="12105"/>
                  </a:lnTo>
                  <a:lnTo>
                    <a:pt x="5261" y="12251"/>
                  </a:lnTo>
                  <a:lnTo>
                    <a:pt x="5212" y="12349"/>
                  </a:lnTo>
                  <a:lnTo>
                    <a:pt x="5212" y="12349"/>
                  </a:lnTo>
                  <a:lnTo>
                    <a:pt x="5188" y="12446"/>
                  </a:lnTo>
                  <a:lnTo>
                    <a:pt x="5139" y="12568"/>
                  </a:lnTo>
                  <a:lnTo>
                    <a:pt x="5042" y="12714"/>
                  </a:lnTo>
                  <a:lnTo>
                    <a:pt x="4944" y="12836"/>
                  </a:lnTo>
                  <a:lnTo>
                    <a:pt x="4944" y="12836"/>
                  </a:lnTo>
                  <a:lnTo>
                    <a:pt x="4822" y="12958"/>
                  </a:lnTo>
                  <a:lnTo>
                    <a:pt x="4725" y="13079"/>
                  </a:lnTo>
                  <a:lnTo>
                    <a:pt x="4676" y="13201"/>
                  </a:lnTo>
                  <a:lnTo>
                    <a:pt x="4652" y="13299"/>
                  </a:lnTo>
                  <a:lnTo>
                    <a:pt x="4652" y="13299"/>
                  </a:lnTo>
                  <a:lnTo>
                    <a:pt x="4676" y="13469"/>
                  </a:lnTo>
                  <a:lnTo>
                    <a:pt x="4701" y="13542"/>
                  </a:lnTo>
                  <a:lnTo>
                    <a:pt x="4749" y="13591"/>
                  </a:lnTo>
                  <a:lnTo>
                    <a:pt x="4749" y="13591"/>
                  </a:lnTo>
                  <a:lnTo>
                    <a:pt x="4774" y="13640"/>
                  </a:lnTo>
                  <a:lnTo>
                    <a:pt x="4822" y="13713"/>
                  </a:lnTo>
                  <a:lnTo>
                    <a:pt x="4847" y="13883"/>
                  </a:lnTo>
                  <a:lnTo>
                    <a:pt x="4847" y="13883"/>
                  </a:lnTo>
                  <a:lnTo>
                    <a:pt x="4822" y="13956"/>
                  </a:lnTo>
                  <a:lnTo>
                    <a:pt x="4774" y="14005"/>
                  </a:lnTo>
                  <a:lnTo>
                    <a:pt x="4725" y="14054"/>
                  </a:lnTo>
                  <a:lnTo>
                    <a:pt x="4652" y="14054"/>
                  </a:lnTo>
                  <a:lnTo>
                    <a:pt x="4652" y="14054"/>
                  </a:lnTo>
                  <a:lnTo>
                    <a:pt x="4555" y="14054"/>
                  </a:lnTo>
                  <a:lnTo>
                    <a:pt x="4457" y="14005"/>
                  </a:lnTo>
                  <a:lnTo>
                    <a:pt x="4360" y="13956"/>
                  </a:lnTo>
                  <a:lnTo>
                    <a:pt x="4262" y="13883"/>
                  </a:lnTo>
                  <a:lnTo>
                    <a:pt x="4262" y="13883"/>
                  </a:lnTo>
                  <a:lnTo>
                    <a:pt x="4189" y="13761"/>
                  </a:lnTo>
                  <a:lnTo>
                    <a:pt x="4141" y="13615"/>
                  </a:lnTo>
                  <a:lnTo>
                    <a:pt x="4092" y="13469"/>
                  </a:lnTo>
                  <a:lnTo>
                    <a:pt x="4092" y="13299"/>
                  </a:lnTo>
                  <a:lnTo>
                    <a:pt x="4092" y="13299"/>
                  </a:lnTo>
                  <a:lnTo>
                    <a:pt x="4067" y="13152"/>
                  </a:lnTo>
                  <a:lnTo>
                    <a:pt x="4019" y="12982"/>
                  </a:lnTo>
                  <a:lnTo>
                    <a:pt x="3970" y="12836"/>
                  </a:lnTo>
                  <a:lnTo>
                    <a:pt x="3897" y="12738"/>
                  </a:lnTo>
                  <a:lnTo>
                    <a:pt x="3897" y="12738"/>
                  </a:lnTo>
                  <a:lnTo>
                    <a:pt x="3848" y="12690"/>
                  </a:lnTo>
                  <a:lnTo>
                    <a:pt x="3824" y="12592"/>
                  </a:lnTo>
                  <a:lnTo>
                    <a:pt x="3751" y="12349"/>
                  </a:lnTo>
                  <a:lnTo>
                    <a:pt x="3726" y="12056"/>
                  </a:lnTo>
                  <a:lnTo>
                    <a:pt x="3702" y="11716"/>
                  </a:lnTo>
                  <a:lnTo>
                    <a:pt x="3702" y="11472"/>
                  </a:lnTo>
                  <a:lnTo>
                    <a:pt x="3702" y="11472"/>
                  </a:lnTo>
                  <a:lnTo>
                    <a:pt x="3702" y="11301"/>
                  </a:lnTo>
                  <a:lnTo>
                    <a:pt x="3653" y="11107"/>
                  </a:lnTo>
                  <a:lnTo>
                    <a:pt x="3629" y="10936"/>
                  </a:lnTo>
                  <a:lnTo>
                    <a:pt x="3556" y="10741"/>
                  </a:lnTo>
                  <a:lnTo>
                    <a:pt x="3483" y="10571"/>
                  </a:lnTo>
                  <a:lnTo>
                    <a:pt x="3410" y="10425"/>
                  </a:lnTo>
                  <a:lnTo>
                    <a:pt x="3312" y="10279"/>
                  </a:lnTo>
                  <a:lnTo>
                    <a:pt x="3239" y="10181"/>
                  </a:lnTo>
                  <a:lnTo>
                    <a:pt x="3239" y="10181"/>
                  </a:lnTo>
                  <a:lnTo>
                    <a:pt x="3045" y="9962"/>
                  </a:lnTo>
                  <a:lnTo>
                    <a:pt x="2898" y="9767"/>
                  </a:lnTo>
                  <a:lnTo>
                    <a:pt x="2801" y="9621"/>
                  </a:lnTo>
                  <a:lnTo>
                    <a:pt x="2752" y="9499"/>
                  </a:lnTo>
                  <a:lnTo>
                    <a:pt x="2752" y="9499"/>
                  </a:lnTo>
                  <a:lnTo>
                    <a:pt x="2728" y="9353"/>
                  </a:lnTo>
                  <a:lnTo>
                    <a:pt x="2704" y="9280"/>
                  </a:lnTo>
                  <a:lnTo>
                    <a:pt x="2655" y="9231"/>
                  </a:lnTo>
                  <a:lnTo>
                    <a:pt x="2655" y="9231"/>
                  </a:lnTo>
                  <a:lnTo>
                    <a:pt x="2631" y="9158"/>
                  </a:lnTo>
                  <a:lnTo>
                    <a:pt x="2582" y="9036"/>
                  </a:lnTo>
                  <a:lnTo>
                    <a:pt x="2582" y="8890"/>
                  </a:lnTo>
                  <a:lnTo>
                    <a:pt x="2557" y="8744"/>
                  </a:lnTo>
                  <a:lnTo>
                    <a:pt x="2557" y="8744"/>
                  </a:lnTo>
                  <a:lnTo>
                    <a:pt x="2582" y="8598"/>
                  </a:lnTo>
                  <a:lnTo>
                    <a:pt x="2582" y="8452"/>
                  </a:lnTo>
                  <a:lnTo>
                    <a:pt x="2631" y="8330"/>
                  </a:lnTo>
                  <a:lnTo>
                    <a:pt x="2655" y="8281"/>
                  </a:lnTo>
                  <a:lnTo>
                    <a:pt x="2655" y="8281"/>
                  </a:lnTo>
                  <a:lnTo>
                    <a:pt x="2704" y="8208"/>
                  </a:lnTo>
                  <a:lnTo>
                    <a:pt x="2728" y="8160"/>
                  </a:lnTo>
                  <a:lnTo>
                    <a:pt x="2752" y="7989"/>
                  </a:lnTo>
                  <a:lnTo>
                    <a:pt x="2752" y="7989"/>
                  </a:lnTo>
                  <a:lnTo>
                    <a:pt x="2728" y="7819"/>
                  </a:lnTo>
                  <a:lnTo>
                    <a:pt x="2704" y="7746"/>
                  </a:lnTo>
                  <a:lnTo>
                    <a:pt x="2655" y="7697"/>
                  </a:lnTo>
                  <a:lnTo>
                    <a:pt x="2655" y="7697"/>
                  </a:lnTo>
                  <a:lnTo>
                    <a:pt x="2606" y="7673"/>
                  </a:lnTo>
                  <a:lnTo>
                    <a:pt x="2533" y="7624"/>
                  </a:lnTo>
                  <a:lnTo>
                    <a:pt x="2363" y="7600"/>
                  </a:lnTo>
                  <a:lnTo>
                    <a:pt x="2363" y="7600"/>
                  </a:lnTo>
                  <a:lnTo>
                    <a:pt x="2265" y="7575"/>
                  </a:lnTo>
                  <a:lnTo>
                    <a:pt x="2119" y="7502"/>
                  </a:lnTo>
                  <a:lnTo>
                    <a:pt x="1973" y="7380"/>
                  </a:lnTo>
                  <a:lnTo>
                    <a:pt x="1802" y="7234"/>
                  </a:lnTo>
                  <a:lnTo>
                    <a:pt x="1802" y="7234"/>
                  </a:lnTo>
                  <a:lnTo>
                    <a:pt x="1632" y="7088"/>
                  </a:lnTo>
                  <a:lnTo>
                    <a:pt x="1486" y="6966"/>
                  </a:lnTo>
                  <a:lnTo>
                    <a:pt x="1340" y="6869"/>
                  </a:lnTo>
                  <a:lnTo>
                    <a:pt x="1242" y="6845"/>
                  </a:lnTo>
                  <a:lnTo>
                    <a:pt x="1242" y="6845"/>
                  </a:lnTo>
                  <a:lnTo>
                    <a:pt x="1121" y="6796"/>
                  </a:lnTo>
                  <a:lnTo>
                    <a:pt x="926" y="6674"/>
                  </a:lnTo>
                  <a:lnTo>
                    <a:pt x="706" y="6504"/>
                  </a:lnTo>
                  <a:lnTo>
                    <a:pt x="463" y="6284"/>
                  </a:lnTo>
                  <a:lnTo>
                    <a:pt x="463" y="6284"/>
                  </a:lnTo>
                  <a:lnTo>
                    <a:pt x="171" y="5919"/>
                  </a:lnTo>
                  <a:lnTo>
                    <a:pt x="0" y="5700"/>
                  </a:lnTo>
                  <a:lnTo>
                    <a:pt x="0" y="5700"/>
                  </a:lnTo>
                  <a:lnTo>
                    <a:pt x="0" y="5724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" name="Shape 648"/>
            <p:cNvSpPr/>
            <p:nvPr/>
          </p:nvSpPr>
          <p:spPr>
            <a:xfrm>
              <a:off x="6128575" y="3695900"/>
              <a:ext cx="86475" cy="47525"/>
            </a:xfrm>
            <a:custGeom>
              <a:avLst/>
              <a:gdLst/>
              <a:ahLst/>
              <a:cxnLst/>
              <a:rect l="0" t="0" r="0" b="0"/>
              <a:pathLst>
                <a:path w="3459" h="1901" fill="none" extrusionOk="0">
                  <a:moveTo>
                    <a:pt x="2022" y="1340"/>
                  </a:moveTo>
                  <a:lnTo>
                    <a:pt x="2022" y="1340"/>
                  </a:lnTo>
                  <a:lnTo>
                    <a:pt x="1924" y="1413"/>
                  </a:lnTo>
                  <a:lnTo>
                    <a:pt x="1827" y="1486"/>
                  </a:lnTo>
                  <a:lnTo>
                    <a:pt x="1729" y="1511"/>
                  </a:lnTo>
                  <a:lnTo>
                    <a:pt x="1632" y="1535"/>
                  </a:lnTo>
                  <a:lnTo>
                    <a:pt x="1632" y="1535"/>
                  </a:lnTo>
                  <a:lnTo>
                    <a:pt x="1559" y="1535"/>
                  </a:lnTo>
                  <a:lnTo>
                    <a:pt x="1461" y="1584"/>
                  </a:lnTo>
                  <a:lnTo>
                    <a:pt x="1340" y="1657"/>
                  </a:lnTo>
                  <a:lnTo>
                    <a:pt x="1267" y="1730"/>
                  </a:lnTo>
                  <a:lnTo>
                    <a:pt x="1267" y="1730"/>
                  </a:lnTo>
                  <a:lnTo>
                    <a:pt x="1169" y="1803"/>
                  </a:lnTo>
                  <a:lnTo>
                    <a:pt x="1072" y="1852"/>
                  </a:lnTo>
                  <a:lnTo>
                    <a:pt x="974" y="1900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79" y="1900"/>
                  </a:lnTo>
                  <a:lnTo>
                    <a:pt x="682" y="1852"/>
                  </a:lnTo>
                  <a:lnTo>
                    <a:pt x="585" y="1803"/>
                  </a:lnTo>
                  <a:lnTo>
                    <a:pt x="512" y="1730"/>
                  </a:lnTo>
                  <a:lnTo>
                    <a:pt x="512" y="1730"/>
                  </a:lnTo>
                  <a:lnTo>
                    <a:pt x="438" y="1633"/>
                  </a:lnTo>
                  <a:lnTo>
                    <a:pt x="414" y="1535"/>
                  </a:lnTo>
                  <a:lnTo>
                    <a:pt x="438" y="1438"/>
                  </a:lnTo>
                  <a:lnTo>
                    <a:pt x="512" y="1340"/>
                  </a:lnTo>
                  <a:lnTo>
                    <a:pt x="512" y="1340"/>
                  </a:lnTo>
                  <a:lnTo>
                    <a:pt x="585" y="1243"/>
                  </a:lnTo>
                  <a:lnTo>
                    <a:pt x="633" y="1145"/>
                  </a:lnTo>
                  <a:lnTo>
                    <a:pt x="682" y="1048"/>
                  </a:lnTo>
                  <a:lnTo>
                    <a:pt x="682" y="951"/>
                  </a:lnTo>
                  <a:lnTo>
                    <a:pt x="682" y="951"/>
                  </a:lnTo>
                  <a:lnTo>
                    <a:pt x="658" y="804"/>
                  </a:lnTo>
                  <a:lnTo>
                    <a:pt x="633" y="731"/>
                  </a:lnTo>
                  <a:lnTo>
                    <a:pt x="585" y="683"/>
                  </a:lnTo>
                  <a:lnTo>
                    <a:pt x="585" y="683"/>
                  </a:lnTo>
                  <a:lnTo>
                    <a:pt x="536" y="634"/>
                  </a:lnTo>
                  <a:lnTo>
                    <a:pt x="463" y="610"/>
                  </a:lnTo>
                  <a:lnTo>
                    <a:pt x="317" y="585"/>
                  </a:lnTo>
                  <a:lnTo>
                    <a:pt x="317" y="585"/>
                  </a:lnTo>
                  <a:lnTo>
                    <a:pt x="146" y="561"/>
                  </a:lnTo>
                  <a:lnTo>
                    <a:pt x="73" y="512"/>
                  </a:lnTo>
                  <a:lnTo>
                    <a:pt x="24" y="488"/>
                  </a:lnTo>
                  <a:lnTo>
                    <a:pt x="24" y="488"/>
                  </a:lnTo>
                  <a:lnTo>
                    <a:pt x="0" y="439"/>
                  </a:lnTo>
                  <a:lnTo>
                    <a:pt x="24" y="366"/>
                  </a:lnTo>
                  <a:lnTo>
                    <a:pt x="49" y="293"/>
                  </a:lnTo>
                  <a:lnTo>
                    <a:pt x="122" y="196"/>
                  </a:lnTo>
                  <a:lnTo>
                    <a:pt x="122" y="196"/>
                  </a:lnTo>
                  <a:lnTo>
                    <a:pt x="171" y="171"/>
                  </a:lnTo>
                  <a:lnTo>
                    <a:pt x="268" y="123"/>
                  </a:lnTo>
                  <a:lnTo>
                    <a:pt x="512" y="74"/>
                  </a:lnTo>
                  <a:lnTo>
                    <a:pt x="804" y="25"/>
                  </a:lnTo>
                  <a:lnTo>
                    <a:pt x="1145" y="1"/>
                  </a:lnTo>
                  <a:lnTo>
                    <a:pt x="2509" y="1"/>
                  </a:lnTo>
                  <a:lnTo>
                    <a:pt x="2509" y="1"/>
                  </a:lnTo>
                  <a:lnTo>
                    <a:pt x="2850" y="25"/>
                  </a:lnTo>
                  <a:lnTo>
                    <a:pt x="3142" y="49"/>
                  </a:lnTo>
                  <a:lnTo>
                    <a:pt x="3337" y="74"/>
                  </a:lnTo>
                  <a:lnTo>
                    <a:pt x="3434" y="98"/>
                  </a:lnTo>
                  <a:lnTo>
                    <a:pt x="3434" y="98"/>
                  </a:lnTo>
                  <a:lnTo>
                    <a:pt x="3458" y="123"/>
                  </a:lnTo>
                  <a:lnTo>
                    <a:pt x="3434" y="171"/>
                  </a:lnTo>
                  <a:lnTo>
                    <a:pt x="3361" y="317"/>
                  </a:lnTo>
                  <a:lnTo>
                    <a:pt x="3239" y="488"/>
                  </a:lnTo>
                  <a:lnTo>
                    <a:pt x="3069" y="683"/>
                  </a:lnTo>
                  <a:lnTo>
                    <a:pt x="3069" y="683"/>
                  </a:lnTo>
                  <a:lnTo>
                    <a:pt x="2874" y="853"/>
                  </a:lnTo>
                  <a:lnTo>
                    <a:pt x="2679" y="999"/>
                  </a:lnTo>
                  <a:lnTo>
                    <a:pt x="2509" y="1121"/>
                  </a:lnTo>
                  <a:lnTo>
                    <a:pt x="2411" y="1145"/>
                  </a:lnTo>
                  <a:lnTo>
                    <a:pt x="2411" y="1145"/>
                  </a:lnTo>
                  <a:lnTo>
                    <a:pt x="2314" y="1170"/>
                  </a:lnTo>
                  <a:lnTo>
                    <a:pt x="2216" y="1194"/>
                  </a:lnTo>
                  <a:lnTo>
                    <a:pt x="2119" y="1267"/>
                  </a:lnTo>
                  <a:lnTo>
                    <a:pt x="2022" y="1340"/>
                  </a:lnTo>
                  <a:lnTo>
                    <a:pt x="2022" y="1340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6" name="Shape 649"/>
            <p:cNvSpPr/>
            <p:nvPr/>
          </p:nvSpPr>
          <p:spPr>
            <a:xfrm>
              <a:off x="6357500" y="3940075"/>
              <a:ext cx="18900" cy="34725"/>
            </a:xfrm>
            <a:custGeom>
              <a:avLst/>
              <a:gdLst/>
              <a:ahLst/>
              <a:cxnLst/>
              <a:rect l="0" t="0" r="0" b="0"/>
              <a:pathLst>
                <a:path w="756" h="1389" fill="none" extrusionOk="0">
                  <a:moveTo>
                    <a:pt x="585" y="682"/>
                  </a:moveTo>
                  <a:lnTo>
                    <a:pt x="585" y="682"/>
                  </a:lnTo>
                  <a:lnTo>
                    <a:pt x="512" y="779"/>
                  </a:lnTo>
                  <a:lnTo>
                    <a:pt x="439" y="877"/>
                  </a:lnTo>
                  <a:lnTo>
                    <a:pt x="390" y="974"/>
                  </a:lnTo>
                  <a:lnTo>
                    <a:pt x="390" y="1072"/>
                  </a:lnTo>
                  <a:lnTo>
                    <a:pt x="390" y="1072"/>
                  </a:lnTo>
                  <a:lnTo>
                    <a:pt x="366" y="1218"/>
                  </a:lnTo>
                  <a:lnTo>
                    <a:pt x="317" y="1291"/>
                  </a:lnTo>
                  <a:lnTo>
                    <a:pt x="293" y="1364"/>
                  </a:lnTo>
                  <a:lnTo>
                    <a:pt x="293" y="1364"/>
                  </a:lnTo>
                  <a:lnTo>
                    <a:pt x="244" y="1388"/>
                  </a:lnTo>
                  <a:lnTo>
                    <a:pt x="195" y="1388"/>
                  </a:lnTo>
                  <a:lnTo>
                    <a:pt x="147" y="1388"/>
                  </a:lnTo>
                  <a:lnTo>
                    <a:pt x="98" y="1364"/>
                  </a:lnTo>
                  <a:lnTo>
                    <a:pt x="98" y="1364"/>
                  </a:lnTo>
                  <a:lnTo>
                    <a:pt x="74" y="1291"/>
                  </a:lnTo>
                  <a:lnTo>
                    <a:pt x="25" y="1169"/>
                  </a:lnTo>
                  <a:lnTo>
                    <a:pt x="25" y="1023"/>
                  </a:lnTo>
                  <a:lnTo>
                    <a:pt x="1" y="877"/>
                  </a:lnTo>
                  <a:lnTo>
                    <a:pt x="1" y="877"/>
                  </a:lnTo>
                  <a:lnTo>
                    <a:pt x="25" y="706"/>
                  </a:lnTo>
                  <a:lnTo>
                    <a:pt x="98" y="536"/>
                  </a:lnTo>
                  <a:lnTo>
                    <a:pt x="171" y="365"/>
                  </a:lnTo>
                  <a:lnTo>
                    <a:pt x="293" y="219"/>
                  </a:lnTo>
                  <a:lnTo>
                    <a:pt x="293" y="219"/>
                  </a:lnTo>
                  <a:lnTo>
                    <a:pt x="415" y="122"/>
                  </a:lnTo>
                  <a:lnTo>
                    <a:pt x="512" y="49"/>
                  </a:lnTo>
                  <a:lnTo>
                    <a:pt x="609" y="0"/>
                  </a:lnTo>
                  <a:lnTo>
                    <a:pt x="682" y="24"/>
                  </a:lnTo>
                  <a:lnTo>
                    <a:pt x="682" y="24"/>
                  </a:lnTo>
                  <a:lnTo>
                    <a:pt x="707" y="73"/>
                  </a:lnTo>
                  <a:lnTo>
                    <a:pt x="731" y="146"/>
                  </a:lnTo>
                  <a:lnTo>
                    <a:pt x="756" y="317"/>
                  </a:lnTo>
                  <a:lnTo>
                    <a:pt x="756" y="317"/>
                  </a:lnTo>
                  <a:lnTo>
                    <a:pt x="756" y="390"/>
                  </a:lnTo>
                  <a:lnTo>
                    <a:pt x="707" y="487"/>
                  </a:lnTo>
                  <a:lnTo>
                    <a:pt x="658" y="609"/>
                  </a:lnTo>
                  <a:lnTo>
                    <a:pt x="585" y="682"/>
                  </a:lnTo>
                  <a:lnTo>
                    <a:pt x="585" y="682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7" name="Shape 650"/>
            <p:cNvSpPr/>
            <p:nvPr/>
          </p:nvSpPr>
          <p:spPr>
            <a:xfrm>
              <a:off x="6202850" y="3720875"/>
              <a:ext cx="204000" cy="278875"/>
            </a:xfrm>
            <a:custGeom>
              <a:avLst/>
              <a:gdLst/>
              <a:ahLst/>
              <a:cxnLst/>
              <a:rect l="0" t="0" r="0" b="0"/>
              <a:pathLst>
                <a:path w="8160" h="11155" fill="none" extrusionOk="0">
                  <a:moveTo>
                    <a:pt x="8159" y="4774"/>
                  </a:moveTo>
                  <a:lnTo>
                    <a:pt x="8159" y="4774"/>
                  </a:lnTo>
                  <a:lnTo>
                    <a:pt x="7599" y="4701"/>
                  </a:lnTo>
                  <a:lnTo>
                    <a:pt x="7283" y="4652"/>
                  </a:lnTo>
                  <a:lnTo>
                    <a:pt x="7136" y="4603"/>
                  </a:lnTo>
                  <a:lnTo>
                    <a:pt x="7136" y="4603"/>
                  </a:lnTo>
                  <a:lnTo>
                    <a:pt x="7088" y="4579"/>
                  </a:lnTo>
                  <a:lnTo>
                    <a:pt x="7015" y="4555"/>
                  </a:lnTo>
                  <a:lnTo>
                    <a:pt x="6844" y="4530"/>
                  </a:lnTo>
                  <a:lnTo>
                    <a:pt x="6844" y="4530"/>
                  </a:lnTo>
                  <a:lnTo>
                    <a:pt x="6747" y="4506"/>
                  </a:lnTo>
                  <a:lnTo>
                    <a:pt x="6649" y="4457"/>
                  </a:lnTo>
                  <a:lnTo>
                    <a:pt x="6552" y="4409"/>
                  </a:lnTo>
                  <a:lnTo>
                    <a:pt x="6454" y="4336"/>
                  </a:lnTo>
                  <a:lnTo>
                    <a:pt x="6454" y="4336"/>
                  </a:lnTo>
                  <a:lnTo>
                    <a:pt x="6381" y="4262"/>
                  </a:lnTo>
                  <a:lnTo>
                    <a:pt x="6308" y="4214"/>
                  </a:lnTo>
                  <a:lnTo>
                    <a:pt x="6235" y="4214"/>
                  </a:lnTo>
                  <a:lnTo>
                    <a:pt x="6187" y="4238"/>
                  </a:lnTo>
                  <a:lnTo>
                    <a:pt x="6187" y="4238"/>
                  </a:lnTo>
                  <a:lnTo>
                    <a:pt x="6162" y="4287"/>
                  </a:lnTo>
                  <a:lnTo>
                    <a:pt x="6162" y="4360"/>
                  </a:lnTo>
                  <a:lnTo>
                    <a:pt x="6211" y="4433"/>
                  </a:lnTo>
                  <a:lnTo>
                    <a:pt x="6284" y="4530"/>
                  </a:lnTo>
                  <a:lnTo>
                    <a:pt x="6284" y="4530"/>
                  </a:lnTo>
                  <a:lnTo>
                    <a:pt x="6357" y="4603"/>
                  </a:lnTo>
                  <a:lnTo>
                    <a:pt x="6454" y="4652"/>
                  </a:lnTo>
                  <a:lnTo>
                    <a:pt x="6576" y="4701"/>
                  </a:lnTo>
                  <a:lnTo>
                    <a:pt x="6649" y="4701"/>
                  </a:lnTo>
                  <a:lnTo>
                    <a:pt x="6649" y="4701"/>
                  </a:lnTo>
                  <a:lnTo>
                    <a:pt x="6747" y="4725"/>
                  </a:lnTo>
                  <a:lnTo>
                    <a:pt x="6844" y="4774"/>
                  </a:lnTo>
                  <a:lnTo>
                    <a:pt x="6942" y="4823"/>
                  </a:lnTo>
                  <a:lnTo>
                    <a:pt x="7039" y="4896"/>
                  </a:lnTo>
                  <a:lnTo>
                    <a:pt x="7039" y="4896"/>
                  </a:lnTo>
                  <a:lnTo>
                    <a:pt x="7063" y="4944"/>
                  </a:lnTo>
                  <a:lnTo>
                    <a:pt x="7088" y="4993"/>
                  </a:lnTo>
                  <a:lnTo>
                    <a:pt x="7063" y="5139"/>
                  </a:lnTo>
                  <a:lnTo>
                    <a:pt x="6966" y="5310"/>
                  </a:lnTo>
                  <a:lnTo>
                    <a:pt x="6844" y="5480"/>
                  </a:lnTo>
                  <a:lnTo>
                    <a:pt x="6844" y="5480"/>
                  </a:lnTo>
                  <a:lnTo>
                    <a:pt x="6674" y="5626"/>
                  </a:lnTo>
                  <a:lnTo>
                    <a:pt x="6528" y="5748"/>
                  </a:lnTo>
                  <a:lnTo>
                    <a:pt x="6381" y="5821"/>
                  </a:lnTo>
                  <a:lnTo>
                    <a:pt x="6284" y="5846"/>
                  </a:lnTo>
                  <a:lnTo>
                    <a:pt x="6284" y="5846"/>
                  </a:lnTo>
                  <a:lnTo>
                    <a:pt x="6113" y="5870"/>
                  </a:lnTo>
                  <a:lnTo>
                    <a:pt x="6040" y="5894"/>
                  </a:lnTo>
                  <a:lnTo>
                    <a:pt x="5992" y="5943"/>
                  </a:lnTo>
                  <a:lnTo>
                    <a:pt x="5992" y="5943"/>
                  </a:lnTo>
                  <a:lnTo>
                    <a:pt x="5943" y="5967"/>
                  </a:lnTo>
                  <a:lnTo>
                    <a:pt x="5894" y="5992"/>
                  </a:lnTo>
                  <a:lnTo>
                    <a:pt x="5846" y="5967"/>
                  </a:lnTo>
                  <a:lnTo>
                    <a:pt x="5797" y="5943"/>
                  </a:lnTo>
                  <a:lnTo>
                    <a:pt x="5797" y="5943"/>
                  </a:lnTo>
                  <a:lnTo>
                    <a:pt x="5773" y="5894"/>
                  </a:lnTo>
                  <a:lnTo>
                    <a:pt x="5724" y="5821"/>
                  </a:lnTo>
                  <a:lnTo>
                    <a:pt x="5699" y="5651"/>
                  </a:lnTo>
                  <a:lnTo>
                    <a:pt x="5699" y="5651"/>
                  </a:lnTo>
                  <a:lnTo>
                    <a:pt x="5675" y="5553"/>
                  </a:lnTo>
                  <a:lnTo>
                    <a:pt x="5602" y="5407"/>
                  </a:lnTo>
                  <a:lnTo>
                    <a:pt x="5480" y="5261"/>
                  </a:lnTo>
                  <a:lnTo>
                    <a:pt x="5334" y="5091"/>
                  </a:lnTo>
                  <a:lnTo>
                    <a:pt x="5334" y="5091"/>
                  </a:lnTo>
                  <a:lnTo>
                    <a:pt x="5188" y="4920"/>
                  </a:lnTo>
                  <a:lnTo>
                    <a:pt x="5066" y="4774"/>
                  </a:lnTo>
                  <a:lnTo>
                    <a:pt x="4969" y="4628"/>
                  </a:lnTo>
                  <a:lnTo>
                    <a:pt x="4944" y="4530"/>
                  </a:lnTo>
                  <a:lnTo>
                    <a:pt x="4944" y="4530"/>
                  </a:lnTo>
                  <a:lnTo>
                    <a:pt x="4944" y="4457"/>
                  </a:lnTo>
                  <a:lnTo>
                    <a:pt x="4920" y="4409"/>
                  </a:lnTo>
                  <a:lnTo>
                    <a:pt x="4896" y="4409"/>
                  </a:lnTo>
                  <a:lnTo>
                    <a:pt x="4847" y="4433"/>
                  </a:lnTo>
                  <a:lnTo>
                    <a:pt x="4847" y="4433"/>
                  </a:lnTo>
                  <a:lnTo>
                    <a:pt x="4823" y="4482"/>
                  </a:lnTo>
                  <a:lnTo>
                    <a:pt x="4774" y="4555"/>
                  </a:lnTo>
                  <a:lnTo>
                    <a:pt x="4750" y="4701"/>
                  </a:lnTo>
                  <a:lnTo>
                    <a:pt x="4750" y="4701"/>
                  </a:lnTo>
                  <a:lnTo>
                    <a:pt x="4774" y="4798"/>
                  </a:lnTo>
                  <a:lnTo>
                    <a:pt x="4847" y="4920"/>
                  </a:lnTo>
                  <a:lnTo>
                    <a:pt x="4920" y="5066"/>
                  </a:lnTo>
                  <a:lnTo>
                    <a:pt x="5042" y="5188"/>
                  </a:lnTo>
                  <a:lnTo>
                    <a:pt x="5042" y="5188"/>
                  </a:lnTo>
                  <a:lnTo>
                    <a:pt x="5139" y="5310"/>
                  </a:lnTo>
                  <a:lnTo>
                    <a:pt x="5237" y="5431"/>
                  </a:lnTo>
                  <a:lnTo>
                    <a:pt x="5310" y="5553"/>
                  </a:lnTo>
                  <a:lnTo>
                    <a:pt x="5334" y="5651"/>
                  </a:lnTo>
                  <a:lnTo>
                    <a:pt x="5334" y="5651"/>
                  </a:lnTo>
                  <a:lnTo>
                    <a:pt x="5334" y="5748"/>
                  </a:lnTo>
                  <a:lnTo>
                    <a:pt x="5383" y="5846"/>
                  </a:lnTo>
                  <a:lnTo>
                    <a:pt x="5432" y="5943"/>
                  </a:lnTo>
                  <a:lnTo>
                    <a:pt x="5505" y="6040"/>
                  </a:lnTo>
                  <a:lnTo>
                    <a:pt x="5505" y="6040"/>
                  </a:lnTo>
                  <a:lnTo>
                    <a:pt x="5626" y="6113"/>
                  </a:lnTo>
                  <a:lnTo>
                    <a:pt x="5773" y="6162"/>
                  </a:lnTo>
                  <a:lnTo>
                    <a:pt x="5919" y="6211"/>
                  </a:lnTo>
                  <a:lnTo>
                    <a:pt x="6089" y="6235"/>
                  </a:lnTo>
                  <a:lnTo>
                    <a:pt x="6089" y="6235"/>
                  </a:lnTo>
                  <a:lnTo>
                    <a:pt x="6235" y="6235"/>
                  </a:lnTo>
                  <a:lnTo>
                    <a:pt x="6357" y="6284"/>
                  </a:lnTo>
                  <a:lnTo>
                    <a:pt x="6430" y="6333"/>
                  </a:lnTo>
                  <a:lnTo>
                    <a:pt x="6454" y="6381"/>
                  </a:lnTo>
                  <a:lnTo>
                    <a:pt x="6454" y="6430"/>
                  </a:lnTo>
                  <a:lnTo>
                    <a:pt x="6454" y="6430"/>
                  </a:lnTo>
                  <a:lnTo>
                    <a:pt x="6430" y="6527"/>
                  </a:lnTo>
                  <a:lnTo>
                    <a:pt x="6308" y="6722"/>
                  </a:lnTo>
                  <a:lnTo>
                    <a:pt x="6113" y="6941"/>
                  </a:lnTo>
                  <a:lnTo>
                    <a:pt x="5894" y="7185"/>
                  </a:lnTo>
                  <a:lnTo>
                    <a:pt x="5894" y="7185"/>
                  </a:lnTo>
                  <a:lnTo>
                    <a:pt x="5675" y="7429"/>
                  </a:lnTo>
                  <a:lnTo>
                    <a:pt x="5505" y="7696"/>
                  </a:lnTo>
                  <a:lnTo>
                    <a:pt x="5358" y="7940"/>
                  </a:lnTo>
                  <a:lnTo>
                    <a:pt x="5334" y="8037"/>
                  </a:lnTo>
                  <a:lnTo>
                    <a:pt x="5334" y="8135"/>
                  </a:lnTo>
                  <a:lnTo>
                    <a:pt x="5334" y="8135"/>
                  </a:lnTo>
                  <a:lnTo>
                    <a:pt x="5334" y="8281"/>
                  </a:lnTo>
                  <a:lnTo>
                    <a:pt x="5358" y="8427"/>
                  </a:lnTo>
                  <a:lnTo>
                    <a:pt x="5383" y="8525"/>
                  </a:lnTo>
                  <a:lnTo>
                    <a:pt x="5432" y="8598"/>
                  </a:lnTo>
                  <a:lnTo>
                    <a:pt x="5432" y="8598"/>
                  </a:lnTo>
                  <a:lnTo>
                    <a:pt x="5456" y="8646"/>
                  </a:lnTo>
                  <a:lnTo>
                    <a:pt x="5480" y="8719"/>
                  </a:lnTo>
                  <a:lnTo>
                    <a:pt x="5505" y="8890"/>
                  </a:lnTo>
                  <a:lnTo>
                    <a:pt x="5505" y="8890"/>
                  </a:lnTo>
                  <a:lnTo>
                    <a:pt x="5480" y="8987"/>
                  </a:lnTo>
                  <a:lnTo>
                    <a:pt x="5383" y="9158"/>
                  </a:lnTo>
                  <a:lnTo>
                    <a:pt x="5237" y="9353"/>
                  </a:lnTo>
                  <a:lnTo>
                    <a:pt x="5042" y="9547"/>
                  </a:lnTo>
                  <a:lnTo>
                    <a:pt x="5042" y="9547"/>
                  </a:lnTo>
                  <a:lnTo>
                    <a:pt x="4847" y="9742"/>
                  </a:lnTo>
                  <a:lnTo>
                    <a:pt x="4701" y="9937"/>
                  </a:lnTo>
                  <a:lnTo>
                    <a:pt x="4603" y="10108"/>
                  </a:lnTo>
                  <a:lnTo>
                    <a:pt x="4555" y="10205"/>
                  </a:lnTo>
                  <a:lnTo>
                    <a:pt x="4555" y="10205"/>
                  </a:lnTo>
                  <a:lnTo>
                    <a:pt x="4530" y="10327"/>
                  </a:lnTo>
                  <a:lnTo>
                    <a:pt x="4457" y="10473"/>
                  </a:lnTo>
                  <a:lnTo>
                    <a:pt x="4336" y="10619"/>
                  </a:lnTo>
                  <a:lnTo>
                    <a:pt x="4189" y="10790"/>
                  </a:lnTo>
                  <a:lnTo>
                    <a:pt x="4189" y="10790"/>
                  </a:lnTo>
                  <a:lnTo>
                    <a:pt x="4019" y="10936"/>
                  </a:lnTo>
                  <a:lnTo>
                    <a:pt x="3873" y="11057"/>
                  </a:lnTo>
                  <a:lnTo>
                    <a:pt x="3727" y="11131"/>
                  </a:lnTo>
                  <a:lnTo>
                    <a:pt x="3605" y="11155"/>
                  </a:lnTo>
                  <a:lnTo>
                    <a:pt x="3605" y="11155"/>
                  </a:lnTo>
                  <a:lnTo>
                    <a:pt x="3532" y="11155"/>
                  </a:lnTo>
                  <a:lnTo>
                    <a:pt x="3434" y="11106"/>
                  </a:lnTo>
                  <a:lnTo>
                    <a:pt x="3337" y="11057"/>
                  </a:lnTo>
                  <a:lnTo>
                    <a:pt x="3240" y="10984"/>
                  </a:lnTo>
                  <a:lnTo>
                    <a:pt x="3240" y="10984"/>
                  </a:lnTo>
                  <a:lnTo>
                    <a:pt x="3167" y="10887"/>
                  </a:lnTo>
                  <a:lnTo>
                    <a:pt x="3093" y="10790"/>
                  </a:lnTo>
                  <a:lnTo>
                    <a:pt x="3069" y="10692"/>
                  </a:lnTo>
                  <a:lnTo>
                    <a:pt x="3045" y="10595"/>
                  </a:lnTo>
                  <a:lnTo>
                    <a:pt x="3045" y="10595"/>
                  </a:lnTo>
                  <a:lnTo>
                    <a:pt x="3020" y="10424"/>
                  </a:lnTo>
                  <a:lnTo>
                    <a:pt x="2996" y="10351"/>
                  </a:lnTo>
                  <a:lnTo>
                    <a:pt x="2947" y="10302"/>
                  </a:lnTo>
                  <a:lnTo>
                    <a:pt x="2947" y="10302"/>
                  </a:lnTo>
                  <a:lnTo>
                    <a:pt x="2923" y="10254"/>
                  </a:lnTo>
                  <a:lnTo>
                    <a:pt x="2874" y="10181"/>
                  </a:lnTo>
                  <a:lnTo>
                    <a:pt x="2850" y="10035"/>
                  </a:lnTo>
                  <a:lnTo>
                    <a:pt x="2850" y="10035"/>
                  </a:lnTo>
                  <a:lnTo>
                    <a:pt x="2826" y="9864"/>
                  </a:lnTo>
                  <a:lnTo>
                    <a:pt x="2801" y="9791"/>
                  </a:lnTo>
                  <a:lnTo>
                    <a:pt x="2752" y="9742"/>
                  </a:lnTo>
                  <a:lnTo>
                    <a:pt x="2752" y="9742"/>
                  </a:lnTo>
                  <a:lnTo>
                    <a:pt x="2728" y="9669"/>
                  </a:lnTo>
                  <a:lnTo>
                    <a:pt x="2704" y="9572"/>
                  </a:lnTo>
                  <a:lnTo>
                    <a:pt x="2679" y="9426"/>
                  </a:lnTo>
                  <a:lnTo>
                    <a:pt x="2655" y="9255"/>
                  </a:lnTo>
                  <a:lnTo>
                    <a:pt x="2655" y="9255"/>
                  </a:lnTo>
                  <a:lnTo>
                    <a:pt x="2679" y="9109"/>
                  </a:lnTo>
                  <a:lnTo>
                    <a:pt x="2704" y="8963"/>
                  </a:lnTo>
                  <a:lnTo>
                    <a:pt x="2728" y="8866"/>
                  </a:lnTo>
                  <a:lnTo>
                    <a:pt x="2752" y="8792"/>
                  </a:lnTo>
                  <a:lnTo>
                    <a:pt x="2752" y="8792"/>
                  </a:lnTo>
                  <a:lnTo>
                    <a:pt x="2801" y="8744"/>
                  </a:lnTo>
                  <a:lnTo>
                    <a:pt x="2826" y="8671"/>
                  </a:lnTo>
                  <a:lnTo>
                    <a:pt x="2850" y="8500"/>
                  </a:lnTo>
                  <a:lnTo>
                    <a:pt x="2850" y="8500"/>
                  </a:lnTo>
                  <a:lnTo>
                    <a:pt x="2826" y="8403"/>
                  </a:lnTo>
                  <a:lnTo>
                    <a:pt x="2777" y="8281"/>
                  </a:lnTo>
                  <a:lnTo>
                    <a:pt x="2679" y="8159"/>
                  </a:lnTo>
                  <a:lnTo>
                    <a:pt x="2582" y="8037"/>
                  </a:lnTo>
                  <a:lnTo>
                    <a:pt x="2582" y="8037"/>
                  </a:lnTo>
                  <a:lnTo>
                    <a:pt x="2460" y="7891"/>
                  </a:lnTo>
                  <a:lnTo>
                    <a:pt x="2363" y="7721"/>
                  </a:lnTo>
                  <a:lnTo>
                    <a:pt x="2314" y="7526"/>
                  </a:lnTo>
                  <a:lnTo>
                    <a:pt x="2290" y="7356"/>
                  </a:lnTo>
                  <a:lnTo>
                    <a:pt x="2290" y="7356"/>
                  </a:lnTo>
                  <a:lnTo>
                    <a:pt x="2290" y="7209"/>
                  </a:lnTo>
                  <a:lnTo>
                    <a:pt x="2265" y="7063"/>
                  </a:lnTo>
                  <a:lnTo>
                    <a:pt x="2217" y="6966"/>
                  </a:lnTo>
                  <a:lnTo>
                    <a:pt x="2192" y="6893"/>
                  </a:lnTo>
                  <a:lnTo>
                    <a:pt x="2192" y="6893"/>
                  </a:lnTo>
                  <a:lnTo>
                    <a:pt x="2144" y="6844"/>
                  </a:lnTo>
                  <a:lnTo>
                    <a:pt x="2071" y="6820"/>
                  </a:lnTo>
                  <a:lnTo>
                    <a:pt x="1900" y="6795"/>
                  </a:lnTo>
                  <a:lnTo>
                    <a:pt x="1900" y="6795"/>
                  </a:lnTo>
                  <a:lnTo>
                    <a:pt x="1754" y="6820"/>
                  </a:lnTo>
                  <a:lnTo>
                    <a:pt x="1681" y="6844"/>
                  </a:lnTo>
                  <a:lnTo>
                    <a:pt x="1632" y="6893"/>
                  </a:lnTo>
                  <a:lnTo>
                    <a:pt x="1632" y="6893"/>
                  </a:lnTo>
                  <a:lnTo>
                    <a:pt x="1559" y="6941"/>
                  </a:lnTo>
                  <a:lnTo>
                    <a:pt x="1437" y="6966"/>
                  </a:lnTo>
                  <a:lnTo>
                    <a:pt x="1291" y="6990"/>
                  </a:lnTo>
                  <a:lnTo>
                    <a:pt x="1145" y="6990"/>
                  </a:lnTo>
                  <a:lnTo>
                    <a:pt x="1145" y="6990"/>
                  </a:lnTo>
                  <a:lnTo>
                    <a:pt x="975" y="6966"/>
                  </a:lnTo>
                  <a:lnTo>
                    <a:pt x="780" y="6868"/>
                  </a:lnTo>
                  <a:lnTo>
                    <a:pt x="561" y="6747"/>
                  </a:lnTo>
                  <a:lnTo>
                    <a:pt x="390" y="6601"/>
                  </a:lnTo>
                  <a:lnTo>
                    <a:pt x="390" y="6601"/>
                  </a:lnTo>
                  <a:lnTo>
                    <a:pt x="317" y="6527"/>
                  </a:lnTo>
                  <a:lnTo>
                    <a:pt x="244" y="6406"/>
                  </a:lnTo>
                  <a:lnTo>
                    <a:pt x="122" y="6113"/>
                  </a:lnTo>
                  <a:lnTo>
                    <a:pt x="49" y="5797"/>
                  </a:lnTo>
                  <a:lnTo>
                    <a:pt x="0" y="5480"/>
                  </a:lnTo>
                  <a:lnTo>
                    <a:pt x="0" y="5480"/>
                  </a:lnTo>
                  <a:lnTo>
                    <a:pt x="25" y="5310"/>
                  </a:lnTo>
                  <a:lnTo>
                    <a:pt x="49" y="5139"/>
                  </a:lnTo>
                  <a:lnTo>
                    <a:pt x="147" y="4798"/>
                  </a:lnTo>
                  <a:lnTo>
                    <a:pt x="220" y="4628"/>
                  </a:lnTo>
                  <a:lnTo>
                    <a:pt x="293" y="4482"/>
                  </a:lnTo>
                  <a:lnTo>
                    <a:pt x="390" y="4336"/>
                  </a:lnTo>
                  <a:lnTo>
                    <a:pt x="487" y="4238"/>
                  </a:lnTo>
                  <a:lnTo>
                    <a:pt x="487" y="4238"/>
                  </a:lnTo>
                  <a:lnTo>
                    <a:pt x="682" y="4043"/>
                  </a:lnTo>
                  <a:lnTo>
                    <a:pt x="877" y="3897"/>
                  </a:lnTo>
                  <a:lnTo>
                    <a:pt x="1048" y="3800"/>
                  </a:lnTo>
                  <a:lnTo>
                    <a:pt x="1145" y="3751"/>
                  </a:lnTo>
                  <a:lnTo>
                    <a:pt x="1145" y="3751"/>
                  </a:lnTo>
                  <a:lnTo>
                    <a:pt x="1316" y="3727"/>
                  </a:lnTo>
                  <a:lnTo>
                    <a:pt x="1389" y="3702"/>
                  </a:lnTo>
                  <a:lnTo>
                    <a:pt x="1437" y="3654"/>
                  </a:lnTo>
                  <a:lnTo>
                    <a:pt x="1437" y="3654"/>
                  </a:lnTo>
                  <a:lnTo>
                    <a:pt x="1510" y="3629"/>
                  </a:lnTo>
                  <a:lnTo>
                    <a:pt x="1608" y="3605"/>
                  </a:lnTo>
                  <a:lnTo>
                    <a:pt x="1754" y="3581"/>
                  </a:lnTo>
                  <a:lnTo>
                    <a:pt x="1900" y="3581"/>
                  </a:lnTo>
                  <a:lnTo>
                    <a:pt x="1900" y="3581"/>
                  </a:lnTo>
                  <a:lnTo>
                    <a:pt x="2071" y="3581"/>
                  </a:lnTo>
                  <a:lnTo>
                    <a:pt x="2241" y="3629"/>
                  </a:lnTo>
                  <a:lnTo>
                    <a:pt x="2363" y="3678"/>
                  </a:lnTo>
                  <a:lnTo>
                    <a:pt x="2485" y="3751"/>
                  </a:lnTo>
                  <a:lnTo>
                    <a:pt x="2485" y="3751"/>
                  </a:lnTo>
                  <a:lnTo>
                    <a:pt x="2558" y="3824"/>
                  </a:lnTo>
                  <a:lnTo>
                    <a:pt x="2655" y="3897"/>
                  </a:lnTo>
                  <a:lnTo>
                    <a:pt x="2777" y="3946"/>
                  </a:lnTo>
                  <a:lnTo>
                    <a:pt x="2850" y="3946"/>
                  </a:lnTo>
                  <a:lnTo>
                    <a:pt x="2850" y="3946"/>
                  </a:lnTo>
                  <a:lnTo>
                    <a:pt x="3020" y="3970"/>
                  </a:lnTo>
                  <a:lnTo>
                    <a:pt x="3093" y="4019"/>
                  </a:lnTo>
                  <a:lnTo>
                    <a:pt x="3142" y="4043"/>
                  </a:lnTo>
                  <a:lnTo>
                    <a:pt x="3142" y="4043"/>
                  </a:lnTo>
                  <a:lnTo>
                    <a:pt x="3191" y="4068"/>
                  </a:lnTo>
                  <a:lnTo>
                    <a:pt x="3240" y="4092"/>
                  </a:lnTo>
                  <a:lnTo>
                    <a:pt x="3288" y="4068"/>
                  </a:lnTo>
                  <a:lnTo>
                    <a:pt x="3337" y="4043"/>
                  </a:lnTo>
                  <a:lnTo>
                    <a:pt x="3337" y="4043"/>
                  </a:lnTo>
                  <a:lnTo>
                    <a:pt x="3386" y="4019"/>
                  </a:lnTo>
                  <a:lnTo>
                    <a:pt x="3459" y="3970"/>
                  </a:lnTo>
                  <a:lnTo>
                    <a:pt x="3605" y="3946"/>
                  </a:lnTo>
                  <a:lnTo>
                    <a:pt x="3605" y="3946"/>
                  </a:lnTo>
                  <a:lnTo>
                    <a:pt x="3775" y="3970"/>
                  </a:lnTo>
                  <a:lnTo>
                    <a:pt x="3848" y="4019"/>
                  </a:lnTo>
                  <a:lnTo>
                    <a:pt x="3897" y="4043"/>
                  </a:lnTo>
                  <a:lnTo>
                    <a:pt x="3897" y="4043"/>
                  </a:lnTo>
                  <a:lnTo>
                    <a:pt x="3970" y="4092"/>
                  </a:lnTo>
                  <a:lnTo>
                    <a:pt x="4068" y="4116"/>
                  </a:lnTo>
                  <a:lnTo>
                    <a:pt x="4214" y="4141"/>
                  </a:lnTo>
                  <a:lnTo>
                    <a:pt x="4384" y="4141"/>
                  </a:lnTo>
                  <a:lnTo>
                    <a:pt x="4384" y="4141"/>
                  </a:lnTo>
                  <a:lnTo>
                    <a:pt x="4530" y="4141"/>
                  </a:lnTo>
                  <a:lnTo>
                    <a:pt x="4677" y="4116"/>
                  </a:lnTo>
                  <a:lnTo>
                    <a:pt x="4774" y="4092"/>
                  </a:lnTo>
                  <a:lnTo>
                    <a:pt x="4847" y="4043"/>
                  </a:lnTo>
                  <a:lnTo>
                    <a:pt x="4847" y="4043"/>
                  </a:lnTo>
                  <a:lnTo>
                    <a:pt x="4896" y="3995"/>
                  </a:lnTo>
                  <a:lnTo>
                    <a:pt x="4920" y="3921"/>
                  </a:lnTo>
                  <a:lnTo>
                    <a:pt x="4944" y="3751"/>
                  </a:lnTo>
                  <a:lnTo>
                    <a:pt x="4944" y="3751"/>
                  </a:lnTo>
                  <a:lnTo>
                    <a:pt x="4944" y="3727"/>
                  </a:lnTo>
                  <a:lnTo>
                    <a:pt x="4920" y="3678"/>
                  </a:lnTo>
                  <a:lnTo>
                    <a:pt x="4823" y="3629"/>
                  </a:lnTo>
                  <a:lnTo>
                    <a:pt x="4701" y="3581"/>
                  </a:lnTo>
                  <a:lnTo>
                    <a:pt x="4555" y="3581"/>
                  </a:lnTo>
                  <a:lnTo>
                    <a:pt x="4555" y="3581"/>
                  </a:lnTo>
                  <a:lnTo>
                    <a:pt x="4409" y="3556"/>
                  </a:lnTo>
                  <a:lnTo>
                    <a:pt x="4238" y="3507"/>
                  </a:lnTo>
                  <a:lnTo>
                    <a:pt x="4092" y="3459"/>
                  </a:lnTo>
                  <a:lnTo>
                    <a:pt x="3995" y="3386"/>
                  </a:lnTo>
                  <a:lnTo>
                    <a:pt x="3995" y="3386"/>
                  </a:lnTo>
                  <a:lnTo>
                    <a:pt x="3897" y="3313"/>
                  </a:lnTo>
                  <a:lnTo>
                    <a:pt x="3800" y="3240"/>
                  </a:lnTo>
                  <a:lnTo>
                    <a:pt x="3702" y="3215"/>
                  </a:lnTo>
                  <a:lnTo>
                    <a:pt x="3605" y="3191"/>
                  </a:lnTo>
                  <a:lnTo>
                    <a:pt x="3605" y="3191"/>
                  </a:lnTo>
                  <a:lnTo>
                    <a:pt x="3532" y="3166"/>
                  </a:lnTo>
                  <a:lnTo>
                    <a:pt x="3434" y="3142"/>
                  </a:lnTo>
                  <a:lnTo>
                    <a:pt x="3337" y="3069"/>
                  </a:lnTo>
                  <a:lnTo>
                    <a:pt x="3240" y="2996"/>
                  </a:lnTo>
                  <a:lnTo>
                    <a:pt x="3240" y="2996"/>
                  </a:lnTo>
                  <a:lnTo>
                    <a:pt x="3167" y="2923"/>
                  </a:lnTo>
                  <a:lnTo>
                    <a:pt x="3069" y="2899"/>
                  </a:lnTo>
                  <a:lnTo>
                    <a:pt x="2996" y="2874"/>
                  </a:lnTo>
                  <a:lnTo>
                    <a:pt x="2947" y="2899"/>
                  </a:lnTo>
                  <a:lnTo>
                    <a:pt x="2947" y="2899"/>
                  </a:lnTo>
                  <a:lnTo>
                    <a:pt x="2899" y="2923"/>
                  </a:lnTo>
                  <a:lnTo>
                    <a:pt x="2826" y="2923"/>
                  </a:lnTo>
                  <a:lnTo>
                    <a:pt x="2752" y="2874"/>
                  </a:lnTo>
                  <a:lnTo>
                    <a:pt x="2655" y="2801"/>
                  </a:lnTo>
                  <a:lnTo>
                    <a:pt x="2655" y="2801"/>
                  </a:lnTo>
                  <a:lnTo>
                    <a:pt x="2582" y="2752"/>
                  </a:lnTo>
                  <a:lnTo>
                    <a:pt x="2509" y="2704"/>
                  </a:lnTo>
                  <a:lnTo>
                    <a:pt x="2436" y="2704"/>
                  </a:lnTo>
                  <a:lnTo>
                    <a:pt x="2387" y="2704"/>
                  </a:lnTo>
                  <a:lnTo>
                    <a:pt x="2387" y="2704"/>
                  </a:lnTo>
                  <a:lnTo>
                    <a:pt x="2338" y="2752"/>
                  </a:lnTo>
                  <a:lnTo>
                    <a:pt x="2265" y="2777"/>
                  </a:lnTo>
                  <a:lnTo>
                    <a:pt x="2095" y="2801"/>
                  </a:lnTo>
                  <a:lnTo>
                    <a:pt x="2095" y="2801"/>
                  </a:lnTo>
                  <a:lnTo>
                    <a:pt x="1997" y="2850"/>
                  </a:lnTo>
                  <a:lnTo>
                    <a:pt x="1851" y="2923"/>
                  </a:lnTo>
                  <a:lnTo>
                    <a:pt x="1681" y="3045"/>
                  </a:lnTo>
                  <a:lnTo>
                    <a:pt x="1535" y="3191"/>
                  </a:lnTo>
                  <a:lnTo>
                    <a:pt x="1535" y="3191"/>
                  </a:lnTo>
                  <a:lnTo>
                    <a:pt x="1364" y="3337"/>
                  </a:lnTo>
                  <a:lnTo>
                    <a:pt x="1194" y="3459"/>
                  </a:lnTo>
                  <a:lnTo>
                    <a:pt x="1072" y="3532"/>
                  </a:lnTo>
                  <a:lnTo>
                    <a:pt x="950" y="3581"/>
                  </a:lnTo>
                  <a:lnTo>
                    <a:pt x="950" y="3581"/>
                  </a:lnTo>
                  <a:lnTo>
                    <a:pt x="804" y="3532"/>
                  </a:lnTo>
                  <a:lnTo>
                    <a:pt x="731" y="3507"/>
                  </a:lnTo>
                  <a:lnTo>
                    <a:pt x="682" y="3483"/>
                  </a:lnTo>
                  <a:lnTo>
                    <a:pt x="682" y="3483"/>
                  </a:lnTo>
                  <a:lnTo>
                    <a:pt x="634" y="3434"/>
                  </a:lnTo>
                  <a:lnTo>
                    <a:pt x="609" y="3361"/>
                  </a:lnTo>
                  <a:lnTo>
                    <a:pt x="585" y="3191"/>
                  </a:lnTo>
                  <a:lnTo>
                    <a:pt x="585" y="3191"/>
                  </a:lnTo>
                  <a:lnTo>
                    <a:pt x="609" y="3020"/>
                  </a:lnTo>
                  <a:lnTo>
                    <a:pt x="634" y="2947"/>
                  </a:lnTo>
                  <a:lnTo>
                    <a:pt x="682" y="2899"/>
                  </a:lnTo>
                  <a:lnTo>
                    <a:pt x="682" y="2899"/>
                  </a:lnTo>
                  <a:lnTo>
                    <a:pt x="731" y="2874"/>
                  </a:lnTo>
                  <a:lnTo>
                    <a:pt x="853" y="2850"/>
                  </a:lnTo>
                  <a:lnTo>
                    <a:pt x="999" y="2826"/>
                  </a:lnTo>
                  <a:lnTo>
                    <a:pt x="1145" y="2801"/>
                  </a:lnTo>
                  <a:lnTo>
                    <a:pt x="1145" y="2801"/>
                  </a:lnTo>
                  <a:lnTo>
                    <a:pt x="1291" y="2801"/>
                  </a:lnTo>
                  <a:lnTo>
                    <a:pt x="1413" y="2752"/>
                  </a:lnTo>
                  <a:lnTo>
                    <a:pt x="1486" y="2704"/>
                  </a:lnTo>
                  <a:lnTo>
                    <a:pt x="1510" y="2655"/>
                  </a:lnTo>
                  <a:lnTo>
                    <a:pt x="1535" y="2631"/>
                  </a:lnTo>
                  <a:lnTo>
                    <a:pt x="1535" y="2631"/>
                  </a:lnTo>
                  <a:lnTo>
                    <a:pt x="1486" y="2460"/>
                  </a:lnTo>
                  <a:lnTo>
                    <a:pt x="1462" y="2387"/>
                  </a:lnTo>
                  <a:lnTo>
                    <a:pt x="1437" y="2338"/>
                  </a:lnTo>
                  <a:lnTo>
                    <a:pt x="1437" y="2338"/>
                  </a:lnTo>
                  <a:lnTo>
                    <a:pt x="1389" y="2290"/>
                  </a:lnTo>
                  <a:lnTo>
                    <a:pt x="1389" y="2241"/>
                  </a:lnTo>
                  <a:lnTo>
                    <a:pt x="1389" y="2192"/>
                  </a:lnTo>
                  <a:lnTo>
                    <a:pt x="1437" y="2144"/>
                  </a:lnTo>
                  <a:lnTo>
                    <a:pt x="1437" y="2144"/>
                  </a:lnTo>
                  <a:lnTo>
                    <a:pt x="1486" y="2119"/>
                  </a:lnTo>
                  <a:lnTo>
                    <a:pt x="1559" y="2070"/>
                  </a:lnTo>
                  <a:lnTo>
                    <a:pt x="1705" y="2046"/>
                  </a:lnTo>
                  <a:lnTo>
                    <a:pt x="1705" y="2046"/>
                  </a:lnTo>
                  <a:lnTo>
                    <a:pt x="1803" y="2046"/>
                  </a:lnTo>
                  <a:lnTo>
                    <a:pt x="1900" y="1997"/>
                  </a:lnTo>
                  <a:lnTo>
                    <a:pt x="1997" y="1924"/>
                  </a:lnTo>
                  <a:lnTo>
                    <a:pt x="2095" y="1851"/>
                  </a:lnTo>
                  <a:lnTo>
                    <a:pt x="2095" y="1851"/>
                  </a:lnTo>
                  <a:lnTo>
                    <a:pt x="2168" y="1778"/>
                  </a:lnTo>
                  <a:lnTo>
                    <a:pt x="2241" y="1681"/>
                  </a:lnTo>
                  <a:lnTo>
                    <a:pt x="2265" y="1559"/>
                  </a:lnTo>
                  <a:lnTo>
                    <a:pt x="2290" y="1486"/>
                  </a:lnTo>
                  <a:lnTo>
                    <a:pt x="2290" y="1486"/>
                  </a:lnTo>
                  <a:lnTo>
                    <a:pt x="2265" y="1315"/>
                  </a:lnTo>
                  <a:lnTo>
                    <a:pt x="2217" y="1242"/>
                  </a:lnTo>
                  <a:lnTo>
                    <a:pt x="2192" y="1194"/>
                  </a:lnTo>
                  <a:lnTo>
                    <a:pt x="2192" y="1194"/>
                  </a:lnTo>
                  <a:lnTo>
                    <a:pt x="2192" y="1169"/>
                  </a:lnTo>
                  <a:lnTo>
                    <a:pt x="2192" y="1121"/>
                  </a:lnTo>
                  <a:lnTo>
                    <a:pt x="2265" y="999"/>
                  </a:lnTo>
                  <a:lnTo>
                    <a:pt x="2387" y="828"/>
                  </a:lnTo>
                  <a:lnTo>
                    <a:pt x="2582" y="634"/>
                  </a:lnTo>
                  <a:lnTo>
                    <a:pt x="2582" y="634"/>
                  </a:lnTo>
                  <a:lnTo>
                    <a:pt x="2679" y="536"/>
                  </a:lnTo>
                  <a:lnTo>
                    <a:pt x="2826" y="439"/>
                  </a:lnTo>
                  <a:lnTo>
                    <a:pt x="2972" y="366"/>
                  </a:lnTo>
                  <a:lnTo>
                    <a:pt x="3142" y="293"/>
                  </a:lnTo>
                  <a:lnTo>
                    <a:pt x="3483" y="195"/>
                  </a:lnTo>
                  <a:lnTo>
                    <a:pt x="3654" y="171"/>
                  </a:lnTo>
                  <a:lnTo>
                    <a:pt x="3800" y="146"/>
                  </a:lnTo>
                  <a:lnTo>
                    <a:pt x="3800" y="146"/>
                  </a:lnTo>
                  <a:lnTo>
                    <a:pt x="4116" y="171"/>
                  </a:lnTo>
                  <a:lnTo>
                    <a:pt x="4360" y="171"/>
                  </a:lnTo>
                  <a:lnTo>
                    <a:pt x="4555" y="220"/>
                  </a:lnTo>
                  <a:lnTo>
                    <a:pt x="4652" y="244"/>
                  </a:lnTo>
                  <a:lnTo>
                    <a:pt x="4652" y="244"/>
                  </a:lnTo>
                  <a:lnTo>
                    <a:pt x="4701" y="268"/>
                  </a:lnTo>
                  <a:lnTo>
                    <a:pt x="4750" y="293"/>
                  </a:lnTo>
                  <a:lnTo>
                    <a:pt x="4798" y="268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5018" y="195"/>
                  </a:lnTo>
                  <a:lnTo>
                    <a:pt x="5407" y="122"/>
                  </a:lnTo>
                  <a:lnTo>
                    <a:pt x="5821" y="25"/>
                  </a:lnTo>
                  <a:lnTo>
                    <a:pt x="6138" y="0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</p:grpSp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514350"/>
            <a:ext cx="3179241" cy="4025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0491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198" y="1303690"/>
            <a:ext cx="1304583" cy="1304583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2780806" y="1590053"/>
            <a:ext cx="25118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 err="1">
                <a:solidFill>
                  <a:schemeClr val="tx1"/>
                </a:solidFill>
                <a:latin typeface="Nixie One" charset="0"/>
              </a:rPr>
              <a:t>Shapes</a:t>
            </a:r>
            <a:r>
              <a:rPr lang="fr-FR" sz="2000" b="1" dirty="0">
                <a:solidFill>
                  <a:schemeClr val="tx1"/>
                </a:solidFill>
                <a:latin typeface="Nixie One" charset="0"/>
              </a:rPr>
              <a:t> </a:t>
            </a:r>
            <a:r>
              <a:rPr lang="fr-FR" sz="2000" b="1" dirty="0">
                <a:solidFill>
                  <a:srgbClr val="FF0000"/>
                </a:solidFill>
                <a:latin typeface="Nixie One" charset="0"/>
              </a:rPr>
              <a:t>extraction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927275" y="2254330"/>
            <a:ext cx="23653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 err="1">
                <a:solidFill>
                  <a:schemeClr val="tx1"/>
                </a:solidFill>
                <a:latin typeface="Nixie One" charset="0"/>
              </a:rPr>
              <a:t>shapefile</a:t>
            </a:r>
            <a:r>
              <a:rPr lang="fr-FR" sz="2000" b="1" dirty="0">
                <a:solidFill>
                  <a:schemeClr val="tx1"/>
                </a:solidFill>
                <a:latin typeface="Nixie One" charset="0"/>
              </a:rPr>
              <a:t> module</a:t>
            </a:r>
          </a:p>
          <a:p>
            <a:r>
              <a:rPr lang="fr-FR" sz="2000" b="1" dirty="0">
                <a:solidFill>
                  <a:schemeClr val="tx1"/>
                </a:solidFill>
                <a:latin typeface="Nixie One" charset="0"/>
              </a:rPr>
              <a:t>      (</a:t>
            </a:r>
            <a:r>
              <a:rPr lang="fr-FR" sz="2000" b="1" dirty="0" err="1">
                <a:solidFill>
                  <a:srgbClr val="FF0000"/>
                </a:solidFill>
                <a:latin typeface="Nixie One" charset="0"/>
              </a:rPr>
              <a:t>pyshp</a:t>
            </a:r>
            <a:r>
              <a:rPr lang="fr-FR" sz="2000" b="1" dirty="0">
                <a:solidFill>
                  <a:schemeClr val="tx1"/>
                </a:solidFill>
                <a:latin typeface="Nixie One" charset="0"/>
              </a:rPr>
              <a:t>) </a:t>
            </a:r>
          </a:p>
        </p:txBody>
      </p:sp>
      <p:pic>
        <p:nvPicPr>
          <p:cNvPr id="15" name="Imag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469688" y="1912062"/>
            <a:ext cx="3806059" cy="1315435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885792" y="1732377"/>
            <a:ext cx="3921973" cy="1558890"/>
          </a:xfrm>
          <a:prstGeom prst="rect">
            <a:avLst/>
          </a:prstGeom>
        </p:spPr>
      </p:pic>
      <p:cxnSp>
        <p:nvCxnSpPr>
          <p:cNvPr id="27" name="Connecteur droit avec flèche 26"/>
          <p:cNvCxnSpPr/>
          <p:nvPr/>
        </p:nvCxnSpPr>
        <p:spPr>
          <a:xfrm>
            <a:off x="2687291" y="2122246"/>
            <a:ext cx="26988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3">
            <a:extLst>
              <a:ext uri="{FF2B5EF4-FFF2-40B4-BE49-F238E27FC236}">
                <a16:creationId xmlns:a16="http://schemas.microsoft.com/office/drawing/2014/main" id="{8C4C5400-26C7-498C-904C-343C4435E234}"/>
              </a:ext>
            </a:extLst>
          </p:cNvPr>
          <p:cNvSpPr txBox="1"/>
          <p:nvPr/>
        </p:nvSpPr>
        <p:spPr>
          <a:xfrm>
            <a:off x="530561" y="2750749"/>
            <a:ext cx="25146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 err="1">
                <a:solidFill>
                  <a:schemeClr val="tx1"/>
                </a:solidFill>
                <a:latin typeface="Nixie One" charset="0"/>
              </a:rPr>
              <a:t>Shapefile</a:t>
            </a:r>
            <a:r>
              <a:rPr lang="fr-FR" sz="3200" b="1" dirty="0">
                <a:solidFill>
                  <a:schemeClr val="tx1"/>
                </a:solidFill>
                <a:latin typeface="Nixie One" charset="0"/>
              </a:rPr>
              <a:t> </a:t>
            </a:r>
            <a:br>
              <a:rPr lang="fr-FR" sz="3200" b="1" dirty="0">
                <a:solidFill>
                  <a:schemeClr val="tx1"/>
                </a:solidFill>
                <a:latin typeface="Nixie One" charset="0"/>
              </a:rPr>
            </a:br>
            <a:r>
              <a:rPr lang="fr-FR" sz="3200" b="1" dirty="0">
                <a:solidFill>
                  <a:schemeClr val="tx1"/>
                </a:solidFill>
                <a:latin typeface="Nixie One" charset="0"/>
              </a:rPr>
              <a:t>   (.</a:t>
            </a:r>
            <a:r>
              <a:rPr lang="fr-FR" sz="3200" b="1" dirty="0" err="1">
                <a:solidFill>
                  <a:schemeClr val="tx1"/>
                </a:solidFill>
                <a:latin typeface="Nixie One" charset="0"/>
              </a:rPr>
              <a:t>shp</a:t>
            </a:r>
            <a:r>
              <a:rPr lang="fr-FR" sz="3200" b="1" dirty="0">
                <a:solidFill>
                  <a:schemeClr val="tx1"/>
                </a:solidFill>
                <a:latin typeface="Nixie One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222723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13"/>
          <p:cNvSpPr txBox="1"/>
          <p:nvPr/>
        </p:nvSpPr>
        <p:spPr>
          <a:xfrm>
            <a:off x="152400" y="3893649"/>
            <a:ext cx="334236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 err="1">
                <a:solidFill>
                  <a:schemeClr val="tx1"/>
                </a:solidFill>
                <a:latin typeface="Nixie One" charset="0"/>
              </a:rPr>
              <a:t>Polygons</a:t>
            </a:r>
            <a:r>
              <a:rPr lang="fr-FR" sz="3200" b="1" dirty="0">
                <a:solidFill>
                  <a:schemeClr val="tx1"/>
                </a:solidFill>
                <a:latin typeface="Nixie One" charset="0"/>
              </a:rPr>
              <a:t> and </a:t>
            </a:r>
            <a:r>
              <a:rPr lang="fr-FR" sz="3200" b="1" dirty="0" err="1">
                <a:latin typeface="Nixie One" charset="0"/>
              </a:rPr>
              <a:t>multipolygons</a:t>
            </a:r>
            <a:endParaRPr lang="fr-FR" sz="3200" b="1" dirty="0">
              <a:latin typeface="Nixie One" charset="0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3376136" y="794202"/>
            <a:ext cx="29117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err="1">
                <a:solidFill>
                  <a:schemeClr val="tx1"/>
                </a:solidFill>
                <a:latin typeface="Nixie One" charset="0"/>
              </a:rPr>
              <a:t>Extract</a:t>
            </a:r>
            <a:r>
              <a:rPr lang="fr-FR" sz="2400" b="1" dirty="0">
                <a:solidFill>
                  <a:schemeClr val="tx1"/>
                </a:solidFill>
                <a:latin typeface="Nixie One" charset="0"/>
              </a:rPr>
              <a:t> the </a:t>
            </a:r>
            <a:r>
              <a:rPr lang="fr-FR" sz="2400" b="1" dirty="0" err="1">
                <a:solidFill>
                  <a:schemeClr val="tx1"/>
                </a:solidFill>
                <a:latin typeface="Nixie One" charset="0"/>
              </a:rPr>
              <a:t>polygons</a:t>
            </a:r>
            <a:r>
              <a:rPr lang="fr-FR" sz="2400" b="1" dirty="0">
                <a:solidFill>
                  <a:schemeClr val="tx1"/>
                </a:solidFill>
                <a:latin typeface="Nixie One" charset="0"/>
              </a:rPr>
              <a:t> of a </a:t>
            </a:r>
            <a:r>
              <a:rPr lang="fr-FR" sz="2400" b="1" dirty="0" err="1">
                <a:solidFill>
                  <a:schemeClr val="tx1"/>
                </a:solidFill>
                <a:latin typeface="Nixie One" charset="0"/>
              </a:rPr>
              <a:t>multipolygon</a:t>
            </a:r>
            <a:endParaRPr lang="fr-FR" sz="2400" b="1" dirty="0">
              <a:solidFill>
                <a:schemeClr val="tx1"/>
              </a:solidFill>
              <a:latin typeface="Nixie One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260341" y="2645865"/>
            <a:ext cx="26748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err="1">
                <a:solidFill>
                  <a:srgbClr val="FF0000"/>
                </a:solidFill>
                <a:latin typeface="Nixie One" charset="0"/>
              </a:rPr>
              <a:t>shapely</a:t>
            </a:r>
            <a:r>
              <a:rPr lang="fr-FR" sz="2400" b="1" dirty="0">
                <a:solidFill>
                  <a:schemeClr val="tx1"/>
                </a:solidFill>
                <a:latin typeface="Nixie One" charset="0"/>
              </a:rPr>
              <a:t> module </a:t>
            </a:r>
          </a:p>
        </p:txBody>
      </p:sp>
      <p:pic>
        <p:nvPicPr>
          <p:cNvPr id="15" name="Imag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699604" y="1640067"/>
            <a:ext cx="3243269" cy="1120926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86112" y="1558206"/>
            <a:ext cx="3250694" cy="1292073"/>
          </a:xfrm>
          <a:prstGeom prst="rect">
            <a:avLst/>
          </a:prstGeom>
        </p:spPr>
      </p:pic>
      <p:cxnSp>
        <p:nvCxnSpPr>
          <p:cNvPr id="27" name="Connecteur droit avec flèche 26"/>
          <p:cNvCxnSpPr/>
          <p:nvPr/>
        </p:nvCxnSpPr>
        <p:spPr>
          <a:xfrm>
            <a:off x="3211787" y="2355622"/>
            <a:ext cx="26988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ag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944790" y="2869407"/>
            <a:ext cx="1611133" cy="556833"/>
          </a:xfrm>
          <a:prstGeom prst="rect">
            <a:avLst/>
          </a:prstGeom>
        </p:spPr>
      </p:pic>
      <p:pic>
        <p:nvPicPr>
          <p:cNvPr id="20" name="Image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708825" y="2869408"/>
            <a:ext cx="1611133" cy="556833"/>
          </a:xfrm>
          <a:prstGeom prst="rect">
            <a:avLst/>
          </a:prstGeom>
        </p:spPr>
      </p:pic>
      <p:pic>
        <p:nvPicPr>
          <p:cNvPr id="21" name="Image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691975" y="1017863"/>
            <a:ext cx="1611133" cy="556833"/>
          </a:xfrm>
          <a:prstGeom prst="rect">
            <a:avLst/>
          </a:prstGeom>
        </p:spPr>
      </p:pic>
      <p:pic>
        <p:nvPicPr>
          <p:cNvPr id="22" name="Imag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950748" y="1017863"/>
            <a:ext cx="1611133" cy="556833"/>
          </a:xfrm>
          <a:prstGeom prst="rect">
            <a:avLst/>
          </a:prstGeom>
        </p:spPr>
      </p:pic>
      <p:sp>
        <p:nvSpPr>
          <p:cNvPr id="23" name="TextBox 13"/>
          <p:cNvSpPr txBox="1"/>
          <p:nvPr/>
        </p:nvSpPr>
        <p:spPr>
          <a:xfrm>
            <a:off x="5935167" y="4207166"/>
            <a:ext cx="31915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 err="1">
                <a:solidFill>
                  <a:schemeClr val="tx1"/>
                </a:solidFill>
                <a:latin typeface="Nixie One" charset="0"/>
              </a:rPr>
              <a:t>Polygons</a:t>
            </a:r>
            <a:r>
              <a:rPr lang="fr-FR" sz="3200" b="1" dirty="0">
                <a:solidFill>
                  <a:schemeClr val="tx1"/>
                </a:solidFill>
                <a:latin typeface="Nixie One" charset="0"/>
              </a:rPr>
              <a:t> </a:t>
            </a:r>
            <a:r>
              <a:rPr lang="fr-FR" sz="3200" b="1" dirty="0" err="1">
                <a:solidFill>
                  <a:schemeClr val="tx1"/>
                </a:solidFill>
                <a:latin typeface="Nixie One" charset="0"/>
              </a:rPr>
              <a:t>only</a:t>
            </a:r>
            <a:endParaRPr lang="fr-FR" sz="3200" b="1" dirty="0">
              <a:solidFill>
                <a:schemeClr val="tx1"/>
              </a:solidFill>
              <a:latin typeface="Nixie One" charset="0"/>
            </a:endParaRPr>
          </a:p>
        </p:txBody>
      </p:sp>
      <p:pic>
        <p:nvPicPr>
          <p:cNvPr id="24" name="Image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473850" y="2882772"/>
            <a:ext cx="1611133" cy="556833"/>
          </a:xfrm>
          <a:prstGeom prst="rect">
            <a:avLst/>
          </a:prstGeom>
        </p:spPr>
      </p:pic>
      <p:pic>
        <p:nvPicPr>
          <p:cNvPr id="25" name="Imag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438823" y="1017863"/>
            <a:ext cx="1611133" cy="556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2333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514350"/>
            <a:ext cx="3804384" cy="4079769"/>
          </a:xfrm>
          <a:prstGeom prst="rect">
            <a:avLst/>
          </a:prstGeom>
        </p:spPr>
      </p:pic>
      <p:sp>
        <p:nvSpPr>
          <p:cNvPr id="12" name="TextBox 13"/>
          <p:cNvSpPr txBox="1"/>
          <p:nvPr/>
        </p:nvSpPr>
        <p:spPr>
          <a:xfrm>
            <a:off x="5181600" y="1581150"/>
            <a:ext cx="35304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chemeClr val="tx1"/>
                </a:solidFill>
                <a:latin typeface="Nixie One" charset="0"/>
              </a:rPr>
              <a:t>Point on the </a:t>
            </a:r>
            <a:r>
              <a:rPr lang="fr-FR" sz="2800" b="1" dirty="0" err="1">
                <a:solidFill>
                  <a:schemeClr val="tx1"/>
                </a:solidFill>
                <a:latin typeface="Nixie One" charset="0"/>
              </a:rPr>
              <a:t>earth</a:t>
            </a:r>
            <a:endParaRPr lang="fr-FR" sz="2800" b="1" dirty="0">
              <a:solidFill>
                <a:schemeClr val="tx1"/>
              </a:solidFill>
              <a:latin typeface="Nixie One" charset="0"/>
            </a:endParaRPr>
          </a:p>
        </p:txBody>
      </p:sp>
      <p:cxnSp>
        <p:nvCxnSpPr>
          <p:cNvPr id="6" name="Connecteur droit avec flèche 5"/>
          <p:cNvCxnSpPr/>
          <p:nvPr/>
        </p:nvCxnSpPr>
        <p:spPr>
          <a:xfrm>
            <a:off x="6935205" y="2336978"/>
            <a:ext cx="0" cy="7428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3"/>
          <p:cNvSpPr txBox="1"/>
          <p:nvPr/>
        </p:nvSpPr>
        <p:spPr>
          <a:xfrm>
            <a:off x="5124650" y="3251378"/>
            <a:ext cx="36211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chemeClr val="tx1"/>
                </a:solidFill>
                <a:latin typeface="Nixie One" charset="0"/>
              </a:rPr>
              <a:t>(longitude, latitude)</a:t>
            </a:r>
          </a:p>
        </p:txBody>
      </p:sp>
    </p:spTree>
    <p:extLst>
      <p:ext uri="{BB962C8B-B14F-4D97-AF65-F5344CB8AC3E}">
        <p14:creationId xmlns:p14="http://schemas.microsoft.com/office/powerpoint/2010/main" val="11085440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10343"/>
            <a:ext cx="2133600" cy="2288043"/>
          </a:xfrm>
          <a:prstGeom prst="rect">
            <a:avLst/>
          </a:prstGeom>
        </p:spPr>
      </p:pic>
      <p:sp>
        <p:nvSpPr>
          <p:cNvPr id="25" name="TextBox 13"/>
          <p:cNvSpPr txBox="1"/>
          <p:nvPr/>
        </p:nvSpPr>
        <p:spPr>
          <a:xfrm>
            <a:off x="762000" y="784603"/>
            <a:ext cx="3124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solidFill>
                  <a:schemeClr val="tx1"/>
                </a:solidFill>
                <a:latin typeface="Nixie One" charset="0"/>
              </a:rPr>
              <a:t>Point on the </a:t>
            </a:r>
            <a:r>
              <a:rPr lang="fr-FR" sz="2000" b="1" dirty="0" err="1">
                <a:solidFill>
                  <a:schemeClr val="tx1"/>
                </a:solidFill>
                <a:latin typeface="Nixie One" charset="0"/>
              </a:rPr>
              <a:t>earth</a:t>
            </a:r>
            <a:r>
              <a:rPr lang="fr-FR" sz="2000" b="1" dirty="0">
                <a:solidFill>
                  <a:schemeClr val="tx1"/>
                </a:solidFill>
                <a:latin typeface="Nixie One" charset="0"/>
              </a:rPr>
              <a:t> (</a:t>
            </a:r>
            <a:r>
              <a:rPr lang="fr-FR" sz="2000" b="1" dirty="0">
                <a:solidFill>
                  <a:srgbClr val="FF0000"/>
                </a:solidFill>
                <a:latin typeface="Nixie One" charset="0"/>
              </a:rPr>
              <a:t>3D</a:t>
            </a:r>
            <a:r>
              <a:rPr lang="fr-FR" sz="2000" b="1" dirty="0">
                <a:solidFill>
                  <a:schemeClr val="tx1"/>
                </a:solidFill>
                <a:latin typeface="Nixie One" charset="0"/>
              </a:rPr>
              <a:t>) (longitude, latitude)</a:t>
            </a:r>
          </a:p>
        </p:txBody>
      </p:sp>
      <p:cxnSp>
        <p:nvCxnSpPr>
          <p:cNvPr id="27" name="Connecteur droit avec flèche 26"/>
          <p:cNvCxnSpPr/>
          <p:nvPr/>
        </p:nvCxnSpPr>
        <p:spPr>
          <a:xfrm>
            <a:off x="3352800" y="2754364"/>
            <a:ext cx="1752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13"/>
          <p:cNvSpPr txBox="1"/>
          <p:nvPr/>
        </p:nvSpPr>
        <p:spPr>
          <a:xfrm>
            <a:off x="5257800" y="784603"/>
            <a:ext cx="34671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solidFill>
                  <a:schemeClr val="tx1"/>
                </a:solidFill>
                <a:latin typeface="Nixie One" charset="0"/>
              </a:rPr>
              <a:t>Point on a plan (</a:t>
            </a:r>
            <a:r>
              <a:rPr lang="fr-FR" sz="2000" b="1" dirty="0">
                <a:solidFill>
                  <a:srgbClr val="FF0000"/>
                </a:solidFill>
                <a:latin typeface="Nixie One" charset="0"/>
              </a:rPr>
              <a:t>2D</a:t>
            </a:r>
            <a:r>
              <a:rPr lang="fr-FR" sz="2000" b="1" dirty="0">
                <a:solidFill>
                  <a:schemeClr val="tx1"/>
                </a:solidFill>
                <a:latin typeface="Nixie One" charset="0"/>
              </a:rPr>
              <a:t>)</a:t>
            </a:r>
          </a:p>
          <a:p>
            <a:r>
              <a:rPr lang="fr-FR" sz="2000" b="1" dirty="0">
                <a:solidFill>
                  <a:schemeClr val="tx1"/>
                </a:solidFill>
                <a:latin typeface="Nixie One" charset="0"/>
              </a:rPr>
              <a:t>(</a:t>
            </a:r>
            <a:r>
              <a:rPr lang="fr-FR" sz="2000" b="1" dirty="0" err="1">
                <a:solidFill>
                  <a:schemeClr val="tx1"/>
                </a:solidFill>
                <a:latin typeface="Nixie One" charset="0"/>
              </a:rPr>
              <a:t>projected</a:t>
            </a:r>
            <a:r>
              <a:rPr lang="fr-FR" sz="2000" b="1" dirty="0">
                <a:solidFill>
                  <a:schemeClr val="tx1"/>
                </a:solidFill>
                <a:latin typeface="Nixie One" charset="0"/>
              </a:rPr>
              <a:t> x, </a:t>
            </a:r>
            <a:r>
              <a:rPr lang="fr-FR" sz="2000" b="1" dirty="0" err="1">
                <a:solidFill>
                  <a:schemeClr val="tx1"/>
                </a:solidFill>
                <a:latin typeface="Nixie One" charset="0"/>
              </a:rPr>
              <a:t>projected</a:t>
            </a:r>
            <a:r>
              <a:rPr lang="fr-FR" sz="2000" b="1" dirty="0">
                <a:solidFill>
                  <a:schemeClr val="tx1"/>
                </a:solidFill>
                <a:latin typeface="Nixie One" charset="0"/>
              </a:rPr>
              <a:t> y)</a:t>
            </a:r>
          </a:p>
        </p:txBody>
      </p:sp>
      <p:pic>
        <p:nvPicPr>
          <p:cNvPr id="29" name="Image 2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1733550"/>
            <a:ext cx="2362200" cy="2417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1607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809750"/>
            <a:ext cx="2570343" cy="2756400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2624" y="822146"/>
            <a:ext cx="1733550" cy="1470738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5024" y="3137400"/>
            <a:ext cx="1428750" cy="1428750"/>
          </a:xfrm>
          <a:prstGeom prst="rect">
            <a:avLst/>
          </a:prstGeom>
        </p:spPr>
      </p:pic>
      <p:cxnSp>
        <p:nvCxnSpPr>
          <p:cNvPr id="11" name="Connecteur droit avec flèche 10"/>
          <p:cNvCxnSpPr/>
          <p:nvPr/>
        </p:nvCxnSpPr>
        <p:spPr>
          <a:xfrm>
            <a:off x="3494624" y="3544932"/>
            <a:ext cx="2819400" cy="3068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/>
          <p:nvPr/>
        </p:nvCxnSpPr>
        <p:spPr>
          <a:xfrm flipV="1">
            <a:off x="3315504" y="1557515"/>
            <a:ext cx="2707575" cy="8392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3"/>
          <p:cNvSpPr txBox="1"/>
          <p:nvPr/>
        </p:nvSpPr>
        <p:spPr>
          <a:xfrm rot="20569976">
            <a:off x="3918698" y="1584244"/>
            <a:ext cx="14269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solidFill>
                  <a:srgbClr val="FF0000"/>
                </a:solidFill>
                <a:latin typeface="Nixie One" charset="0"/>
              </a:rPr>
              <a:t>Mercator</a:t>
            </a:r>
          </a:p>
        </p:txBody>
      </p:sp>
      <p:sp>
        <p:nvSpPr>
          <p:cNvPr id="10" name="TextBox 13"/>
          <p:cNvSpPr txBox="1"/>
          <p:nvPr/>
        </p:nvSpPr>
        <p:spPr>
          <a:xfrm>
            <a:off x="522326" y="584067"/>
            <a:ext cx="441663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 err="1">
                <a:solidFill>
                  <a:schemeClr val="tx1"/>
                </a:solidFill>
                <a:latin typeface="Nixie One" charset="0"/>
              </a:rPr>
              <a:t>Convert</a:t>
            </a:r>
            <a:r>
              <a:rPr lang="fr-FR" sz="2000" b="1" dirty="0">
                <a:solidFill>
                  <a:schemeClr val="tx1"/>
                </a:solidFill>
                <a:latin typeface="Nixie One" charset="0"/>
              </a:rPr>
              <a:t> </a:t>
            </a:r>
            <a:r>
              <a:rPr lang="fr-FR" sz="2000" b="1" dirty="0" err="1">
                <a:solidFill>
                  <a:schemeClr val="tx1"/>
                </a:solidFill>
                <a:latin typeface="Nixie One" charset="0"/>
              </a:rPr>
              <a:t>geographic</a:t>
            </a:r>
            <a:r>
              <a:rPr lang="fr-FR" sz="2000" b="1" dirty="0">
                <a:solidFill>
                  <a:schemeClr val="tx1"/>
                </a:solidFill>
                <a:latin typeface="Nixie One" charset="0"/>
              </a:rPr>
              <a:t> </a:t>
            </a:r>
            <a:r>
              <a:rPr lang="fr-FR" sz="2000" b="1" dirty="0" err="1">
                <a:solidFill>
                  <a:schemeClr val="tx1"/>
                </a:solidFill>
                <a:latin typeface="Nixie One" charset="0"/>
              </a:rPr>
              <a:t>coordinates</a:t>
            </a:r>
            <a:r>
              <a:rPr lang="fr-FR" sz="2000" b="1" dirty="0">
                <a:solidFill>
                  <a:schemeClr val="tx1"/>
                </a:solidFill>
                <a:latin typeface="Nixie One" charset="0"/>
              </a:rPr>
              <a:t> </a:t>
            </a:r>
            <a:r>
              <a:rPr lang="fr-FR" sz="2000" b="1" dirty="0" err="1">
                <a:solidFill>
                  <a:schemeClr val="tx1"/>
                </a:solidFill>
                <a:latin typeface="Nixie One" charset="0"/>
              </a:rPr>
              <a:t>into</a:t>
            </a:r>
            <a:r>
              <a:rPr lang="fr-FR" sz="2000" b="1" dirty="0">
                <a:solidFill>
                  <a:schemeClr val="tx1"/>
                </a:solidFill>
                <a:latin typeface="Nixie One" charset="0"/>
              </a:rPr>
              <a:t> </a:t>
            </a:r>
            <a:r>
              <a:rPr lang="fr-FR" sz="2000" b="1" dirty="0" err="1">
                <a:solidFill>
                  <a:schemeClr val="tx1"/>
                </a:solidFill>
                <a:latin typeface="Nixie One" charset="0"/>
              </a:rPr>
              <a:t>projected</a:t>
            </a:r>
            <a:r>
              <a:rPr lang="fr-FR" sz="2000" b="1" dirty="0">
                <a:solidFill>
                  <a:schemeClr val="tx1"/>
                </a:solidFill>
                <a:latin typeface="Nixie One" charset="0"/>
              </a:rPr>
              <a:t> </a:t>
            </a:r>
            <a:r>
              <a:rPr lang="fr-FR" sz="2000" b="1" dirty="0" err="1">
                <a:solidFill>
                  <a:schemeClr val="tx1"/>
                </a:solidFill>
                <a:latin typeface="Nixie One" charset="0"/>
              </a:rPr>
              <a:t>coordinates</a:t>
            </a:r>
            <a:r>
              <a:rPr lang="fr-FR" sz="2000" b="1" dirty="0">
                <a:solidFill>
                  <a:schemeClr val="tx1"/>
                </a:solidFill>
                <a:latin typeface="Nixie One" charset="0"/>
              </a:rPr>
              <a:t> :</a:t>
            </a:r>
          </a:p>
          <a:p>
            <a:r>
              <a:rPr lang="fr-FR" sz="2000" b="1" dirty="0" err="1">
                <a:solidFill>
                  <a:srgbClr val="FF0000"/>
                </a:solidFill>
                <a:latin typeface="Nixie One" charset="0"/>
              </a:rPr>
              <a:t>pyproj</a:t>
            </a:r>
            <a:endParaRPr lang="fr-FR" sz="2000" b="1" dirty="0">
              <a:solidFill>
                <a:srgbClr val="FF0000"/>
              </a:solidFill>
              <a:latin typeface="Nixie One" charset="0"/>
            </a:endParaRPr>
          </a:p>
        </p:txBody>
      </p:sp>
      <p:sp>
        <p:nvSpPr>
          <p:cNvPr id="17" name="TextBox 13"/>
          <p:cNvSpPr txBox="1"/>
          <p:nvPr/>
        </p:nvSpPr>
        <p:spPr>
          <a:xfrm rot="374771">
            <a:off x="3325156" y="3328193"/>
            <a:ext cx="3581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 err="1">
                <a:solidFill>
                  <a:srgbClr val="FF0000"/>
                </a:solidFill>
                <a:latin typeface="Nixie One" charset="0"/>
              </a:rPr>
              <a:t>Azimuthal</a:t>
            </a:r>
            <a:r>
              <a:rPr lang="fr-FR" sz="2000" b="1" dirty="0">
                <a:solidFill>
                  <a:srgbClr val="FF0000"/>
                </a:solidFill>
                <a:latin typeface="Nixie One" charset="0"/>
              </a:rPr>
              <a:t> </a:t>
            </a:r>
            <a:r>
              <a:rPr lang="fr-FR" sz="2000" b="1" dirty="0" err="1">
                <a:solidFill>
                  <a:srgbClr val="FF0000"/>
                </a:solidFill>
                <a:latin typeface="Nixie One" charset="0"/>
              </a:rPr>
              <a:t>orthographic</a:t>
            </a:r>
            <a:endParaRPr lang="fr-FR" sz="2000" b="1" dirty="0">
              <a:solidFill>
                <a:srgbClr val="FF0000"/>
              </a:solidFill>
              <a:latin typeface="Nixie On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55208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60"/>
          <p:cNvSpPr txBox="1">
            <a:spLocks/>
          </p:cNvSpPr>
          <p:nvPr/>
        </p:nvSpPr>
        <p:spPr>
          <a:xfrm>
            <a:off x="381000" y="1733550"/>
            <a:ext cx="8450283" cy="147350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Char char="▪"/>
              <a:defRPr sz="30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Char char="▫"/>
              <a:defRPr sz="24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24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en" sz="2400" b="1" dirty="0"/>
              <a:t>We need :</a:t>
            </a:r>
          </a:p>
          <a:p>
            <a:pPr marL="514350" indent="-514350">
              <a:spcBef>
                <a:spcPts val="0"/>
              </a:spcBef>
              <a:buFont typeface="Wingdings" panose="05000000000000000000" pitchFamily="2" charset="2"/>
              <a:buChar char="v"/>
            </a:pPr>
            <a:r>
              <a:rPr lang="en" sz="2400" b="1" dirty="0"/>
              <a:t>A GUI programming </a:t>
            </a:r>
            <a:r>
              <a:rPr lang="fr-FR" sz="2400" b="1" dirty="0" err="1"/>
              <a:t>framework</a:t>
            </a:r>
            <a:r>
              <a:rPr lang="en" sz="2400" b="1" dirty="0"/>
              <a:t> (</a:t>
            </a:r>
            <a:r>
              <a:rPr lang="en" sz="2400" b="1" dirty="0">
                <a:solidFill>
                  <a:srgbClr val="FF0000"/>
                </a:solidFill>
              </a:rPr>
              <a:t>tkinter</a:t>
            </a:r>
            <a:r>
              <a:rPr lang="en" sz="2400" b="1" dirty="0"/>
              <a:t>)</a:t>
            </a:r>
          </a:p>
          <a:p>
            <a:pPr marL="514350" indent="-514350">
              <a:spcBef>
                <a:spcPts val="0"/>
              </a:spcBef>
              <a:buFont typeface="Wingdings" panose="05000000000000000000" pitchFamily="2" charset="2"/>
              <a:buChar char="v"/>
            </a:pPr>
            <a:r>
              <a:rPr lang="en" sz="2400" b="1" dirty="0"/>
              <a:t>A widget to </a:t>
            </a:r>
            <a:r>
              <a:rPr lang="fr-FR" sz="2400" b="1" dirty="0" err="1"/>
              <a:t>draw</a:t>
            </a:r>
            <a:r>
              <a:rPr lang="en" sz="2400" b="1" dirty="0"/>
              <a:t> polygons (tkinter’s </a:t>
            </a:r>
            <a:r>
              <a:rPr lang="en" sz="2400" b="1" dirty="0">
                <a:solidFill>
                  <a:srgbClr val="FF0000"/>
                </a:solidFill>
              </a:rPr>
              <a:t>Canvas</a:t>
            </a:r>
            <a:r>
              <a:rPr lang="en" sz="2400" b="1" dirty="0"/>
              <a:t>)</a:t>
            </a:r>
          </a:p>
          <a:p>
            <a:pPr marL="514350" indent="-514350">
              <a:spcBef>
                <a:spcPts val="0"/>
              </a:spcBef>
              <a:buFont typeface="Wingdings" panose="05000000000000000000" pitchFamily="2" charset="2"/>
              <a:buChar char="v"/>
            </a:pPr>
            <a:r>
              <a:rPr lang="en" sz="2400" b="1" dirty="0"/>
              <a:t>A file that contains the map coordinates (</a:t>
            </a:r>
            <a:r>
              <a:rPr lang="en" sz="2400" b="1" dirty="0">
                <a:solidFill>
                  <a:srgbClr val="FF0000"/>
                </a:solidFill>
              </a:rPr>
              <a:t>shapefile</a:t>
            </a:r>
            <a:r>
              <a:rPr lang="en" sz="2400" b="1" dirty="0"/>
              <a:t>)</a:t>
            </a:r>
          </a:p>
          <a:p>
            <a:pPr marL="514350" indent="-514350">
              <a:spcBef>
                <a:spcPts val="0"/>
              </a:spcBef>
              <a:buFont typeface="Wingdings" panose="05000000000000000000" pitchFamily="2" charset="2"/>
              <a:buChar char="v"/>
            </a:pPr>
            <a:r>
              <a:rPr lang="en" sz="2400" b="1" dirty="0"/>
              <a:t>A library to read shapefiles (</a:t>
            </a:r>
            <a:r>
              <a:rPr lang="en" sz="2400" b="1" dirty="0">
                <a:solidFill>
                  <a:srgbClr val="FF0000"/>
                </a:solidFill>
              </a:rPr>
              <a:t>pyshp</a:t>
            </a:r>
            <a:r>
              <a:rPr lang="en" sz="2400" b="1" dirty="0"/>
              <a:t>)</a:t>
            </a:r>
          </a:p>
          <a:p>
            <a:pPr marL="514350" indent="-514350">
              <a:spcBef>
                <a:spcPts val="0"/>
              </a:spcBef>
              <a:buFont typeface="Wingdings" panose="05000000000000000000" pitchFamily="2" charset="2"/>
              <a:buChar char="v"/>
            </a:pPr>
            <a:r>
              <a:rPr lang="en" sz="2400" b="1" dirty="0"/>
              <a:t>A library to convert multipolygons into polygons (</a:t>
            </a:r>
            <a:r>
              <a:rPr lang="en" sz="2400" b="1" dirty="0">
                <a:solidFill>
                  <a:srgbClr val="FF0000"/>
                </a:solidFill>
              </a:rPr>
              <a:t>shapely</a:t>
            </a:r>
            <a:r>
              <a:rPr lang="en" sz="2400" b="1" dirty="0"/>
              <a:t>)</a:t>
            </a:r>
          </a:p>
          <a:p>
            <a:pPr marL="514350" indent="-514350">
              <a:spcBef>
                <a:spcPts val="0"/>
              </a:spcBef>
              <a:buFont typeface="Wingdings" panose="05000000000000000000" pitchFamily="2" charset="2"/>
              <a:buChar char="v"/>
            </a:pPr>
            <a:r>
              <a:rPr lang="en" sz="2400" b="1" dirty="0"/>
              <a:t>A library to convert geographic coordinates into projected coordinates (</a:t>
            </a:r>
            <a:r>
              <a:rPr lang="en" sz="2400" b="1" dirty="0">
                <a:solidFill>
                  <a:srgbClr val="FF0000"/>
                </a:solidFill>
              </a:rPr>
              <a:t>pyproj</a:t>
            </a:r>
            <a:r>
              <a:rPr lang="en" sz="2400" b="1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604660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20"/>
          <p:cNvCxnSpPr/>
          <p:nvPr/>
        </p:nvCxnSpPr>
        <p:spPr>
          <a:xfrm flipV="1">
            <a:off x="495796" y="770077"/>
            <a:ext cx="1066800" cy="142175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Shape 546"/>
          <p:cNvGrpSpPr/>
          <p:nvPr/>
        </p:nvGrpSpPr>
        <p:grpSpPr>
          <a:xfrm>
            <a:off x="4724896" y="1809670"/>
            <a:ext cx="272158" cy="272158"/>
            <a:chOff x="1278900" y="2333250"/>
            <a:chExt cx="381175" cy="381175"/>
          </a:xfrm>
        </p:grpSpPr>
        <p:sp>
          <p:nvSpPr>
            <p:cNvPr id="8" name="Shape 547"/>
            <p:cNvSpPr/>
            <p:nvPr/>
          </p:nvSpPr>
          <p:spPr>
            <a:xfrm>
              <a:off x="1278900" y="2333250"/>
              <a:ext cx="381175" cy="381175"/>
            </a:xfrm>
            <a:custGeom>
              <a:avLst/>
              <a:gdLst/>
              <a:ahLst/>
              <a:cxnLst/>
              <a:rect l="0" t="0" r="0" b="0"/>
              <a:pathLst>
                <a:path w="15247" h="15247" fill="none" extrusionOk="0">
                  <a:moveTo>
                    <a:pt x="7623" y="0"/>
                  </a:moveTo>
                  <a:lnTo>
                    <a:pt x="7623" y="0"/>
                  </a:lnTo>
                  <a:lnTo>
                    <a:pt x="7233" y="0"/>
                  </a:lnTo>
                  <a:lnTo>
                    <a:pt x="6844" y="49"/>
                  </a:lnTo>
                  <a:lnTo>
                    <a:pt x="6454" y="98"/>
                  </a:lnTo>
                  <a:lnTo>
                    <a:pt x="6089" y="147"/>
                  </a:lnTo>
                  <a:lnTo>
                    <a:pt x="5723" y="244"/>
                  </a:lnTo>
                  <a:lnTo>
                    <a:pt x="5358" y="341"/>
                  </a:lnTo>
                  <a:lnTo>
                    <a:pt x="4993" y="463"/>
                  </a:lnTo>
                  <a:lnTo>
                    <a:pt x="4652" y="609"/>
                  </a:lnTo>
                  <a:lnTo>
                    <a:pt x="4311" y="755"/>
                  </a:lnTo>
                  <a:lnTo>
                    <a:pt x="3994" y="926"/>
                  </a:lnTo>
                  <a:lnTo>
                    <a:pt x="3678" y="1096"/>
                  </a:lnTo>
                  <a:lnTo>
                    <a:pt x="3361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29" y="2777"/>
                  </a:lnTo>
                  <a:lnTo>
                    <a:pt x="1510" y="3069"/>
                  </a:lnTo>
                  <a:lnTo>
                    <a:pt x="1291" y="3361"/>
                  </a:lnTo>
                  <a:lnTo>
                    <a:pt x="1096" y="3678"/>
                  </a:lnTo>
                  <a:lnTo>
                    <a:pt x="926" y="3995"/>
                  </a:lnTo>
                  <a:lnTo>
                    <a:pt x="755" y="4311"/>
                  </a:lnTo>
                  <a:lnTo>
                    <a:pt x="609" y="4652"/>
                  </a:lnTo>
                  <a:lnTo>
                    <a:pt x="463" y="4993"/>
                  </a:lnTo>
                  <a:lnTo>
                    <a:pt x="341" y="5358"/>
                  </a:lnTo>
                  <a:lnTo>
                    <a:pt x="244" y="5724"/>
                  </a:lnTo>
                  <a:lnTo>
                    <a:pt x="146" y="6089"/>
                  </a:lnTo>
                  <a:lnTo>
                    <a:pt x="97" y="6454"/>
                  </a:lnTo>
                  <a:lnTo>
                    <a:pt x="49" y="6844"/>
                  </a:lnTo>
                  <a:lnTo>
                    <a:pt x="0" y="7234"/>
                  </a:lnTo>
                  <a:lnTo>
                    <a:pt x="0" y="7623"/>
                  </a:lnTo>
                  <a:lnTo>
                    <a:pt x="0" y="7623"/>
                  </a:lnTo>
                  <a:lnTo>
                    <a:pt x="0" y="8013"/>
                  </a:lnTo>
                  <a:lnTo>
                    <a:pt x="49" y="8403"/>
                  </a:lnTo>
                  <a:lnTo>
                    <a:pt x="97" y="8793"/>
                  </a:lnTo>
                  <a:lnTo>
                    <a:pt x="146" y="9158"/>
                  </a:lnTo>
                  <a:lnTo>
                    <a:pt x="244" y="9523"/>
                  </a:lnTo>
                  <a:lnTo>
                    <a:pt x="341" y="9889"/>
                  </a:lnTo>
                  <a:lnTo>
                    <a:pt x="463" y="10254"/>
                  </a:lnTo>
                  <a:lnTo>
                    <a:pt x="609" y="10595"/>
                  </a:lnTo>
                  <a:lnTo>
                    <a:pt x="755" y="10936"/>
                  </a:lnTo>
                  <a:lnTo>
                    <a:pt x="926" y="11252"/>
                  </a:lnTo>
                  <a:lnTo>
                    <a:pt x="1096" y="11569"/>
                  </a:lnTo>
                  <a:lnTo>
                    <a:pt x="1291" y="11886"/>
                  </a:lnTo>
                  <a:lnTo>
                    <a:pt x="1510" y="12178"/>
                  </a:lnTo>
                  <a:lnTo>
                    <a:pt x="1729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1" y="13956"/>
                  </a:lnTo>
                  <a:lnTo>
                    <a:pt x="3678" y="14151"/>
                  </a:lnTo>
                  <a:lnTo>
                    <a:pt x="3994" y="14321"/>
                  </a:lnTo>
                  <a:lnTo>
                    <a:pt x="4311" y="14492"/>
                  </a:lnTo>
                  <a:lnTo>
                    <a:pt x="4652" y="14638"/>
                  </a:lnTo>
                  <a:lnTo>
                    <a:pt x="4993" y="14784"/>
                  </a:lnTo>
                  <a:lnTo>
                    <a:pt x="5358" y="14906"/>
                  </a:lnTo>
                  <a:lnTo>
                    <a:pt x="5723" y="15003"/>
                  </a:lnTo>
                  <a:lnTo>
                    <a:pt x="6089" y="15100"/>
                  </a:lnTo>
                  <a:lnTo>
                    <a:pt x="6454" y="15149"/>
                  </a:lnTo>
                  <a:lnTo>
                    <a:pt x="6844" y="15198"/>
                  </a:lnTo>
                  <a:lnTo>
                    <a:pt x="7233" y="15247"/>
                  </a:lnTo>
                  <a:lnTo>
                    <a:pt x="7623" y="15247"/>
                  </a:lnTo>
                  <a:lnTo>
                    <a:pt x="7623" y="15247"/>
                  </a:lnTo>
                  <a:lnTo>
                    <a:pt x="8013" y="15247"/>
                  </a:lnTo>
                  <a:lnTo>
                    <a:pt x="8403" y="15198"/>
                  </a:lnTo>
                  <a:lnTo>
                    <a:pt x="8792" y="15149"/>
                  </a:lnTo>
                  <a:lnTo>
                    <a:pt x="9158" y="15100"/>
                  </a:lnTo>
                  <a:lnTo>
                    <a:pt x="9523" y="15003"/>
                  </a:lnTo>
                  <a:lnTo>
                    <a:pt x="9888" y="14906"/>
                  </a:lnTo>
                  <a:lnTo>
                    <a:pt x="10253" y="14784"/>
                  </a:lnTo>
                  <a:lnTo>
                    <a:pt x="10594" y="14638"/>
                  </a:lnTo>
                  <a:lnTo>
                    <a:pt x="10935" y="14492"/>
                  </a:lnTo>
                  <a:lnTo>
                    <a:pt x="11252" y="14321"/>
                  </a:lnTo>
                  <a:lnTo>
                    <a:pt x="11569" y="14151"/>
                  </a:lnTo>
                  <a:lnTo>
                    <a:pt x="11885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3" y="12738"/>
                  </a:lnTo>
                  <a:lnTo>
                    <a:pt x="13517" y="12470"/>
                  </a:lnTo>
                  <a:lnTo>
                    <a:pt x="13736" y="12178"/>
                  </a:lnTo>
                  <a:lnTo>
                    <a:pt x="13955" y="11886"/>
                  </a:lnTo>
                  <a:lnTo>
                    <a:pt x="14150" y="11569"/>
                  </a:lnTo>
                  <a:lnTo>
                    <a:pt x="14321" y="11252"/>
                  </a:lnTo>
                  <a:lnTo>
                    <a:pt x="14491" y="10936"/>
                  </a:lnTo>
                  <a:lnTo>
                    <a:pt x="14637" y="10595"/>
                  </a:lnTo>
                  <a:lnTo>
                    <a:pt x="14783" y="10254"/>
                  </a:lnTo>
                  <a:lnTo>
                    <a:pt x="14905" y="9889"/>
                  </a:lnTo>
                  <a:lnTo>
                    <a:pt x="15003" y="9523"/>
                  </a:lnTo>
                  <a:lnTo>
                    <a:pt x="15100" y="9158"/>
                  </a:lnTo>
                  <a:lnTo>
                    <a:pt x="15149" y="8793"/>
                  </a:lnTo>
                  <a:lnTo>
                    <a:pt x="15198" y="8403"/>
                  </a:lnTo>
                  <a:lnTo>
                    <a:pt x="15246" y="8013"/>
                  </a:lnTo>
                  <a:lnTo>
                    <a:pt x="15246" y="7623"/>
                  </a:lnTo>
                  <a:lnTo>
                    <a:pt x="15246" y="7623"/>
                  </a:lnTo>
                  <a:lnTo>
                    <a:pt x="15246" y="7234"/>
                  </a:lnTo>
                  <a:lnTo>
                    <a:pt x="15198" y="6844"/>
                  </a:lnTo>
                  <a:lnTo>
                    <a:pt x="15149" y="6454"/>
                  </a:lnTo>
                  <a:lnTo>
                    <a:pt x="15100" y="6089"/>
                  </a:lnTo>
                  <a:lnTo>
                    <a:pt x="15003" y="5724"/>
                  </a:lnTo>
                  <a:lnTo>
                    <a:pt x="14905" y="5358"/>
                  </a:lnTo>
                  <a:lnTo>
                    <a:pt x="14783" y="4993"/>
                  </a:lnTo>
                  <a:lnTo>
                    <a:pt x="14637" y="4652"/>
                  </a:lnTo>
                  <a:lnTo>
                    <a:pt x="14491" y="4311"/>
                  </a:lnTo>
                  <a:lnTo>
                    <a:pt x="14321" y="3995"/>
                  </a:lnTo>
                  <a:lnTo>
                    <a:pt x="14150" y="3678"/>
                  </a:lnTo>
                  <a:lnTo>
                    <a:pt x="13955" y="3361"/>
                  </a:lnTo>
                  <a:lnTo>
                    <a:pt x="13736" y="3069"/>
                  </a:lnTo>
                  <a:lnTo>
                    <a:pt x="13517" y="2777"/>
                  </a:lnTo>
                  <a:lnTo>
                    <a:pt x="13273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5" y="1291"/>
                  </a:lnTo>
                  <a:lnTo>
                    <a:pt x="11569" y="1096"/>
                  </a:lnTo>
                  <a:lnTo>
                    <a:pt x="11252" y="926"/>
                  </a:lnTo>
                  <a:lnTo>
                    <a:pt x="10935" y="755"/>
                  </a:lnTo>
                  <a:lnTo>
                    <a:pt x="10594" y="609"/>
                  </a:lnTo>
                  <a:lnTo>
                    <a:pt x="10253" y="463"/>
                  </a:lnTo>
                  <a:lnTo>
                    <a:pt x="9888" y="341"/>
                  </a:lnTo>
                  <a:lnTo>
                    <a:pt x="9523" y="244"/>
                  </a:lnTo>
                  <a:lnTo>
                    <a:pt x="9158" y="147"/>
                  </a:lnTo>
                  <a:lnTo>
                    <a:pt x="8792" y="98"/>
                  </a:lnTo>
                  <a:lnTo>
                    <a:pt x="8403" y="49"/>
                  </a:lnTo>
                  <a:lnTo>
                    <a:pt x="8013" y="0"/>
                  </a:lnTo>
                  <a:lnTo>
                    <a:pt x="7623" y="0"/>
                  </a:lnTo>
                  <a:lnTo>
                    <a:pt x="7623" y="0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" name="Shape 548"/>
            <p:cNvSpPr/>
            <p:nvPr/>
          </p:nvSpPr>
          <p:spPr>
            <a:xfrm>
              <a:off x="1525475" y="2503125"/>
              <a:ext cx="43875" cy="47525"/>
            </a:xfrm>
            <a:custGeom>
              <a:avLst/>
              <a:gdLst/>
              <a:ahLst/>
              <a:cxnLst/>
              <a:rect l="0" t="0" r="0" b="0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" name="Shape 549"/>
            <p:cNvSpPr/>
            <p:nvPr/>
          </p:nvSpPr>
          <p:spPr>
            <a:xfrm>
              <a:off x="1369600" y="2503125"/>
              <a:ext cx="43875" cy="47525"/>
            </a:xfrm>
            <a:custGeom>
              <a:avLst/>
              <a:gdLst/>
              <a:ahLst/>
              <a:cxnLst/>
              <a:rect l="0" t="0" r="0" b="0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1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1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" name="Shape 550"/>
            <p:cNvSpPr/>
            <p:nvPr/>
          </p:nvSpPr>
          <p:spPr>
            <a:xfrm>
              <a:off x="1369600" y="2604200"/>
              <a:ext cx="199750" cy="40825"/>
            </a:xfrm>
            <a:custGeom>
              <a:avLst/>
              <a:gdLst/>
              <a:ahLst/>
              <a:cxnLst/>
              <a:rect l="0" t="0" r="0" b="0"/>
              <a:pathLst>
                <a:path w="7990" h="1633" fill="none" extrusionOk="0">
                  <a:moveTo>
                    <a:pt x="7989" y="0"/>
                  </a:moveTo>
                  <a:lnTo>
                    <a:pt x="7989" y="0"/>
                  </a:lnTo>
                  <a:lnTo>
                    <a:pt x="7575" y="366"/>
                  </a:lnTo>
                  <a:lnTo>
                    <a:pt x="7137" y="707"/>
                  </a:lnTo>
                  <a:lnTo>
                    <a:pt x="6650" y="975"/>
                  </a:lnTo>
                  <a:lnTo>
                    <a:pt x="6163" y="1218"/>
                  </a:lnTo>
                  <a:lnTo>
                    <a:pt x="5627" y="1389"/>
                  </a:lnTo>
                  <a:lnTo>
                    <a:pt x="5115" y="1535"/>
                  </a:lnTo>
                  <a:lnTo>
                    <a:pt x="4555" y="1608"/>
                  </a:lnTo>
                  <a:lnTo>
                    <a:pt x="3995" y="1632"/>
                  </a:lnTo>
                  <a:lnTo>
                    <a:pt x="3995" y="1632"/>
                  </a:lnTo>
                  <a:lnTo>
                    <a:pt x="3435" y="1608"/>
                  </a:lnTo>
                  <a:lnTo>
                    <a:pt x="2875" y="1535"/>
                  </a:lnTo>
                  <a:lnTo>
                    <a:pt x="2363" y="1389"/>
                  </a:lnTo>
                  <a:lnTo>
                    <a:pt x="1828" y="1218"/>
                  </a:lnTo>
                  <a:lnTo>
                    <a:pt x="1340" y="975"/>
                  </a:lnTo>
                  <a:lnTo>
                    <a:pt x="853" y="707"/>
                  </a:lnTo>
                  <a:lnTo>
                    <a:pt x="415" y="366"/>
                  </a:lnTo>
                  <a:lnTo>
                    <a:pt x="1" y="0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cxnSp>
        <p:nvCxnSpPr>
          <p:cNvPr id="12" name="Straight Arrow Connector 20"/>
          <p:cNvCxnSpPr>
            <a:cxnSpLocks/>
          </p:cNvCxnSpPr>
          <p:nvPr/>
        </p:nvCxnSpPr>
        <p:spPr>
          <a:xfrm flipV="1">
            <a:off x="495796" y="1549427"/>
            <a:ext cx="1066800" cy="64240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hape 160"/>
          <p:cNvSpPr txBox="1">
            <a:spLocks/>
          </p:cNvSpPr>
          <p:nvPr/>
        </p:nvSpPr>
        <p:spPr>
          <a:xfrm>
            <a:off x="1675410" y="244827"/>
            <a:ext cx="2096986" cy="525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Char char="▪"/>
              <a:defRPr sz="30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Char char="▫"/>
              <a:defRPr sz="24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24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>
              <a:spcBef>
                <a:spcPts val="0"/>
              </a:spcBef>
              <a:buFont typeface="Nixie One"/>
              <a:buNone/>
            </a:pPr>
            <a:r>
              <a:rPr lang="en" sz="2400" b="1" dirty="0">
                <a:sym typeface="Arial"/>
              </a:rPr>
              <a:t>SSH/Telnet</a:t>
            </a:r>
            <a:endParaRPr lang="en" sz="2400" b="1" dirty="0"/>
          </a:p>
        </p:txBody>
      </p:sp>
      <p:sp>
        <p:nvSpPr>
          <p:cNvPr id="14" name="Shape 160"/>
          <p:cNvSpPr txBox="1">
            <a:spLocks/>
          </p:cNvSpPr>
          <p:nvPr/>
        </p:nvSpPr>
        <p:spPr>
          <a:xfrm>
            <a:off x="1676400" y="1276350"/>
            <a:ext cx="6134596" cy="525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Char char="▪"/>
              <a:defRPr sz="30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Char char="▫"/>
              <a:defRPr sz="24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24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>
              <a:spcBef>
                <a:spcPts val="0"/>
              </a:spcBef>
              <a:buFont typeface="Nixie One"/>
              <a:buNone/>
            </a:pPr>
            <a:r>
              <a:rPr lang="fr-FR" sz="2400" b="1" dirty="0"/>
              <a:t>NETCONF/YANG (multi-</a:t>
            </a:r>
            <a:r>
              <a:rPr lang="fr-FR" sz="2400" b="1" dirty="0" err="1"/>
              <a:t>vendor</a:t>
            </a:r>
            <a:r>
              <a:rPr lang="fr-FR" sz="2400" b="1" dirty="0"/>
              <a:t>, IETF)</a:t>
            </a:r>
          </a:p>
          <a:p>
            <a:pPr>
              <a:spcBef>
                <a:spcPts val="0"/>
              </a:spcBef>
              <a:buNone/>
            </a:pPr>
            <a:r>
              <a:rPr lang="en-US" sz="1400" b="1" dirty="0">
                <a:hlinkClick r:id="rId3"/>
              </a:rPr>
              <a:t>Network programmability using YANG / NETCONF </a:t>
            </a:r>
            <a:endParaRPr lang="en" sz="1400" b="1" dirty="0"/>
          </a:p>
        </p:txBody>
      </p:sp>
      <p:cxnSp>
        <p:nvCxnSpPr>
          <p:cNvPr id="15" name="Straight Arrow Connector 20"/>
          <p:cNvCxnSpPr/>
          <p:nvPr/>
        </p:nvCxnSpPr>
        <p:spPr>
          <a:xfrm>
            <a:off x="495796" y="2191831"/>
            <a:ext cx="1083960" cy="137043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Shape 160"/>
          <p:cNvSpPr txBox="1">
            <a:spLocks/>
          </p:cNvSpPr>
          <p:nvPr/>
        </p:nvSpPr>
        <p:spPr>
          <a:xfrm>
            <a:off x="5765790" y="3084639"/>
            <a:ext cx="3033138" cy="525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Char char="▪"/>
              <a:defRPr sz="30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Char char="▫"/>
              <a:defRPr sz="24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24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>
              <a:spcBef>
                <a:spcPts val="0"/>
              </a:spcBef>
              <a:buFont typeface="Nixie One"/>
              <a:buNone/>
            </a:pPr>
            <a:r>
              <a:rPr lang="fr-FR" sz="2400" b="1" dirty="0" err="1"/>
              <a:t>Puppet</a:t>
            </a:r>
            <a:r>
              <a:rPr lang="fr-FR" sz="2400" b="1" dirty="0"/>
              <a:t>, Chef, </a:t>
            </a:r>
            <a:r>
              <a:rPr lang="fr-FR" sz="2400" b="1" dirty="0" err="1"/>
              <a:t>Saltstack</a:t>
            </a:r>
            <a:r>
              <a:rPr lang="fr-FR" sz="2400" b="1" dirty="0"/>
              <a:t>, </a:t>
            </a:r>
            <a:r>
              <a:rPr lang="fr-FR" sz="2400" b="1" dirty="0" err="1"/>
              <a:t>HPNA</a:t>
            </a:r>
            <a:endParaRPr lang="en" sz="2400" b="1" dirty="0"/>
          </a:p>
        </p:txBody>
      </p:sp>
      <p:cxnSp>
        <p:nvCxnSpPr>
          <p:cNvPr id="26" name="Straight Arrow Connector 20"/>
          <p:cNvCxnSpPr>
            <a:cxnSpLocks/>
          </p:cNvCxnSpPr>
          <p:nvPr/>
        </p:nvCxnSpPr>
        <p:spPr>
          <a:xfrm flipV="1">
            <a:off x="4997054" y="3309883"/>
            <a:ext cx="571716" cy="22216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Shape 160"/>
          <p:cNvSpPr txBox="1">
            <a:spLocks/>
          </p:cNvSpPr>
          <p:nvPr/>
        </p:nvSpPr>
        <p:spPr>
          <a:xfrm>
            <a:off x="1764917" y="3359551"/>
            <a:ext cx="3697186" cy="525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Char char="▪"/>
              <a:defRPr sz="30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Char char="▫"/>
              <a:defRPr sz="24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24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>
              <a:spcBef>
                <a:spcPts val="0"/>
              </a:spcBef>
              <a:buFont typeface="Nixie One"/>
              <a:buNone/>
            </a:pPr>
            <a:r>
              <a:rPr lang="fr-FR" sz="2400" b="1" dirty="0"/>
              <a:t>Configuration management </a:t>
            </a:r>
            <a:r>
              <a:rPr lang="fr-FR" sz="2400" b="1" dirty="0" err="1"/>
              <a:t>tools</a:t>
            </a:r>
            <a:endParaRPr lang="en" sz="2400" b="1" dirty="0"/>
          </a:p>
        </p:txBody>
      </p:sp>
      <p:cxnSp>
        <p:nvCxnSpPr>
          <p:cNvPr id="30" name="Straight Arrow Connector 20"/>
          <p:cNvCxnSpPr/>
          <p:nvPr/>
        </p:nvCxnSpPr>
        <p:spPr>
          <a:xfrm>
            <a:off x="503713" y="2192128"/>
            <a:ext cx="1058883" cy="39101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Shape 160"/>
          <p:cNvSpPr txBox="1">
            <a:spLocks/>
          </p:cNvSpPr>
          <p:nvPr/>
        </p:nvSpPr>
        <p:spPr>
          <a:xfrm>
            <a:off x="1755292" y="4405354"/>
            <a:ext cx="5791200" cy="525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Char char="▪"/>
              <a:defRPr sz="30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Char char="▫"/>
              <a:defRPr sz="24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24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>
              <a:spcBef>
                <a:spcPts val="0"/>
              </a:spcBef>
              <a:buFont typeface="Nixie One"/>
              <a:buNone/>
            </a:pPr>
            <a:r>
              <a:rPr lang="fr-FR" sz="2400" b="1" dirty="0" err="1"/>
              <a:t>Vendor-specific</a:t>
            </a:r>
            <a:r>
              <a:rPr lang="fr-FR" sz="2400" b="1" dirty="0"/>
              <a:t> solution</a:t>
            </a:r>
            <a:endParaRPr lang="en" sz="2400" b="1" dirty="0"/>
          </a:p>
        </p:txBody>
      </p:sp>
      <p:sp>
        <p:nvSpPr>
          <p:cNvPr id="38" name="Shape 160"/>
          <p:cNvSpPr txBox="1">
            <a:spLocks/>
          </p:cNvSpPr>
          <p:nvPr/>
        </p:nvSpPr>
        <p:spPr>
          <a:xfrm>
            <a:off x="5765790" y="3742244"/>
            <a:ext cx="2538334" cy="525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Char char="▪"/>
              <a:defRPr sz="30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Char char="▫"/>
              <a:defRPr sz="24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24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>
              <a:spcBef>
                <a:spcPts val="0"/>
              </a:spcBef>
              <a:buFont typeface="Nixie One"/>
              <a:buNone/>
            </a:pPr>
            <a:r>
              <a:rPr lang="fr-FR" sz="2400" b="1" dirty="0">
                <a:solidFill>
                  <a:srgbClr val="FF0000"/>
                </a:solidFill>
              </a:rPr>
              <a:t>Ansible</a:t>
            </a:r>
            <a:endParaRPr lang="en" sz="2400" b="1" dirty="0">
              <a:solidFill>
                <a:srgbClr val="FF0000"/>
              </a:solidFill>
            </a:endParaRPr>
          </a:p>
        </p:txBody>
      </p:sp>
      <p:sp>
        <p:nvSpPr>
          <p:cNvPr id="49" name="Shape 160"/>
          <p:cNvSpPr txBox="1">
            <a:spLocks/>
          </p:cNvSpPr>
          <p:nvPr/>
        </p:nvSpPr>
        <p:spPr>
          <a:xfrm>
            <a:off x="4318143" y="229018"/>
            <a:ext cx="2096986" cy="525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Char char="▪"/>
              <a:defRPr sz="30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Char char="▫"/>
              <a:defRPr sz="24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24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>
              <a:spcBef>
                <a:spcPts val="0"/>
              </a:spcBef>
              <a:buFont typeface="Nixie One"/>
              <a:buNone/>
            </a:pPr>
            <a:r>
              <a:rPr lang="en" sz="2400" b="1" dirty="0">
                <a:sym typeface="Arial"/>
              </a:rPr>
              <a:t>Paramiko</a:t>
            </a:r>
            <a:endParaRPr lang="en" sz="2400" b="1" dirty="0"/>
          </a:p>
        </p:txBody>
      </p:sp>
      <p:cxnSp>
        <p:nvCxnSpPr>
          <p:cNvPr id="52" name="Connecteur droit avec flèche 51"/>
          <p:cNvCxnSpPr/>
          <p:nvPr/>
        </p:nvCxnSpPr>
        <p:spPr>
          <a:xfrm>
            <a:off x="3676403" y="507452"/>
            <a:ext cx="533400" cy="71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20"/>
          <p:cNvCxnSpPr/>
          <p:nvPr/>
        </p:nvCxnSpPr>
        <p:spPr>
          <a:xfrm flipV="1">
            <a:off x="6082870" y="302338"/>
            <a:ext cx="688069" cy="2099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20"/>
          <p:cNvCxnSpPr/>
          <p:nvPr/>
        </p:nvCxnSpPr>
        <p:spPr>
          <a:xfrm>
            <a:off x="6082870" y="522090"/>
            <a:ext cx="688069" cy="30510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Shape 160"/>
          <p:cNvSpPr txBox="1">
            <a:spLocks/>
          </p:cNvSpPr>
          <p:nvPr/>
        </p:nvSpPr>
        <p:spPr>
          <a:xfrm>
            <a:off x="6833805" y="36420"/>
            <a:ext cx="2096986" cy="525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Char char="▪"/>
              <a:defRPr sz="30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Char char="▫"/>
              <a:defRPr sz="24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24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>
              <a:spcBef>
                <a:spcPts val="0"/>
              </a:spcBef>
              <a:buFont typeface="Nixie One"/>
              <a:buNone/>
            </a:pPr>
            <a:r>
              <a:rPr lang="en" sz="2400" b="1" dirty="0">
                <a:solidFill>
                  <a:srgbClr val="FF0000"/>
                </a:solidFill>
                <a:sym typeface="Arial"/>
              </a:rPr>
              <a:t>Netmiko</a:t>
            </a:r>
            <a:endParaRPr lang="en" sz="2400" b="1" dirty="0">
              <a:solidFill>
                <a:srgbClr val="FF0000"/>
              </a:solidFill>
            </a:endParaRPr>
          </a:p>
        </p:txBody>
      </p:sp>
      <p:sp>
        <p:nvSpPr>
          <p:cNvPr id="60" name="Shape 160"/>
          <p:cNvSpPr txBox="1">
            <a:spLocks/>
          </p:cNvSpPr>
          <p:nvPr/>
        </p:nvSpPr>
        <p:spPr>
          <a:xfrm>
            <a:off x="6833805" y="595133"/>
            <a:ext cx="2096986" cy="525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Char char="▪"/>
              <a:defRPr sz="30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Char char="▫"/>
              <a:defRPr sz="24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24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>
              <a:spcBef>
                <a:spcPts val="0"/>
              </a:spcBef>
              <a:buFont typeface="Nixie One"/>
              <a:buNone/>
            </a:pPr>
            <a:r>
              <a:rPr lang="en" sz="2400" b="1" dirty="0">
                <a:solidFill>
                  <a:srgbClr val="FF0000"/>
                </a:solidFill>
                <a:sym typeface="Arial"/>
              </a:rPr>
              <a:t>Exscript</a:t>
            </a:r>
            <a:endParaRPr lang="en" sz="2400" b="1" dirty="0">
              <a:solidFill>
                <a:srgbClr val="FF0000"/>
              </a:solidFill>
            </a:endParaRPr>
          </a:p>
        </p:txBody>
      </p:sp>
      <p:cxnSp>
        <p:nvCxnSpPr>
          <p:cNvPr id="62" name="Straight Arrow Connector 20"/>
          <p:cNvCxnSpPr>
            <a:cxnSpLocks/>
          </p:cNvCxnSpPr>
          <p:nvPr/>
        </p:nvCxnSpPr>
        <p:spPr>
          <a:xfrm>
            <a:off x="4995075" y="3532040"/>
            <a:ext cx="573695" cy="40242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20">
            <a:extLst>
              <a:ext uri="{FF2B5EF4-FFF2-40B4-BE49-F238E27FC236}">
                <a16:creationId xmlns:a16="http://schemas.microsoft.com/office/drawing/2014/main" id="{B59272CA-B9F5-4435-BA32-2849DCBB980D}"/>
              </a:ext>
            </a:extLst>
          </p:cNvPr>
          <p:cNvCxnSpPr>
            <a:cxnSpLocks/>
          </p:cNvCxnSpPr>
          <p:nvPr/>
        </p:nvCxnSpPr>
        <p:spPr>
          <a:xfrm>
            <a:off x="503713" y="2191831"/>
            <a:ext cx="1154537" cy="243731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Shape 160">
            <a:extLst>
              <a:ext uri="{FF2B5EF4-FFF2-40B4-BE49-F238E27FC236}">
                <a16:creationId xmlns:a16="http://schemas.microsoft.com/office/drawing/2014/main" id="{B7CAAF23-D24B-46DC-953C-4E6382E64371}"/>
              </a:ext>
            </a:extLst>
          </p:cNvPr>
          <p:cNvSpPr txBox="1">
            <a:spLocks/>
          </p:cNvSpPr>
          <p:nvPr/>
        </p:nvSpPr>
        <p:spPr>
          <a:xfrm>
            <a:off x="1739250" y="2311807"/>
            <a:ext cx="5791200" cy="525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Char char="▪"/>
              <a:defRPr sz="30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Char char="▫"/>
              <a:defRPr sz="24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24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>
              <a:spcBef>
                <a:spcPts val="0"/>
              </a:spcBef>
              <a:buFont typeface="Nixie One"/>
              <a:buNone/>
            </a:pPr>
            <a:r>
              <a:rPr lang="fr-FR" sz="2400" b="1" dirty="0" err="1"/>
              <a:t>OSS</a:t>
            </a:r>
            <a:r>
              <a:rPr lang="fr-FR" sz="2400" b="1" dirty="0"/>
              <a:t> </a:t>
            </a:r>
            <a:r>
              <a:rPr lang="fr-FR" sz="2400" b="1" dirty="0" err="1"/>
              <a:t>protocols</a:t>
            </a:r>
            <a:r>
              <a:rPr lang="fr-FR" sz="2400" b="1" dirty="0"/>
              <a:t>: </a:t>
            </a:r>
            <a:r>
              <a:rPr lang="fr-FR" sz="2400" b="1" dirty="0" err="1"/>
              <a:t>TL1</a:t>
            </a:r>
            <a:r>
              <a:rPr lang="fr-FR" sz="2400" b="1" dirty="0"/>
              <a:t>, SNMP (</a:t>
            </a:r>
            <a:r>
              <a:rPr lang="fr-FR" sz="2400" b="1" dirty="0" err="1"/>
              <a:t>pySNMP</a:t>
            </a:r>
            <a:r>
              <a:rPr lang="fr-FR" sz="2400" b="1" dirty="0"/>
              <a:t>) </a:t>
            </a:r>
            <a:endParaRPr lang="en" sz="2400" b="1" dirty="0"/>
          </a:p>
        </p:txBody>
      </p:sp>
    </p:spTree>
    <p:extLst>
      <p:ext uri="{BB962C8B-B14F-4D97-AF65-F5344CB8AC3E}">
        <p14:creationId xmlns:p14="http://schemas.microsoft.com/office/powerpoint/2010/main" val="20292101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5" descr="C:\Users\afourmy\Desktop\Pycon NetDim\sp_tree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00" y="1580244"/>
            <a:ext cx="3911654" cy="1627831"/>
          </a:xfrm>
          <a:prstGeom prst="rect">
            <a:avLst/>
          </a:prstGeom>
          <a:noFill/>
        </p:spPr>
      </p:pic>
      <p:pic>
        <p:nvPicPr>
          <p:cNvPr id="12" name="Picture 6" descr="C:\Users\afourmy\Desktop\Pycon NetDim\routing_table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724400" y="1601550"/>
            <a:ext cx="3996115" cy="1643938"/>
          </a:xfrm>
          <a:prstGeom prst="rect">
            <a:avLst/>
          </a:prstGeom>
          <a:noFill/>
        </p:spPr>
      </p:pic>
      <p:cxnSp>
        <p:nvCxnSpPr>
          <p:cNvPr id="16" name="Connecteur droit avec flèche 15"/>
          <p:cNvCxnSpPr>
            <a:cxnSpLocks/>
          </p:cNvCxnSpPr>
          <p:nvPr/>
        </p:nvCxnSpPr>
        <p:spPr>
          <a:xfrm>
            <a:off x="4116779" y="2394159"/>
            <a:ext cx="3507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Shape 160"/>
          <p:cNvSpPr txBox="1">
            <a:spLocks/>
          </p:cNvSpPr>
          <p:nvPr/>
        </p:nvSpPr>
        <p:spPr>
          <a:xfrm>
            <a:off x="204745" y="3810571"/>
            <a:ext cx="3654563" cy="15285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Char char="▪"/>
              <a:defRPr sz="30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Char char="▫"/>
              <a:defRPr sz="24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24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en" sz="2000" b="1" dirty="0"/>
              <a:t>Run Dijkstra’s algorithm to find the </a:t>
            </a:r>
            <a:r>
              <a:rPr lang="en" sz="2000" b="1" dirty="0">
                <a:solidFill>
                  <a:srgbClr val="FF0000"/>
                </a:solidFill>
              </a:rPr>
              <a:t>Shortest Path Tree</a:t>
            </a:r>
            <a:endParaRPr lang="en" sz="2000" b="1" dirty="0"/>
          </a:p>
          <a:p>
            <a:pPr>
              <a:spcBef>
                <a:spcPts val="0"/>
              </a:spcBef>
              <a:buNone/>
            </a:pPr>
            <a:endParaRPr lang="en" sz="2000" b="1" dirty="0"/>
          </a:p>
        </p:txBody>
      </p:sp>
      <p:sp>
        <p:nvSpPr>
          <p:cNvPr id="18" name="Shape 160"/>
          <p:cNvSpPr txBox="1">
            <a:spLocks/>
          </p:cNvSpPr>
          <p:nvPr/>
        </p:nvSpPr>
        <p:spPr>
          <a:xfrm>
            <a:off x="4467527" y="3744500"/>
            <a:ext cx="4676473" cy="3069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Char char="▪"/>
              <a:defRPr sz="30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Char char="▫"/>
              <a:defRPr sz="24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24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en" sz="2000" b="1" dirty="0"/>
              <a:t>Create the </a:t>
            </a:r>
            <a:r>
              <a:rPr lang="en" sz="2000" b="1" dirty="0">
                <a:solidFill>
                  <a:srgbClr val="FF0000"/>
                </a:solidFill>
              </a:rPr>
              <a:t>routing table</a:t>
            </a:r>
            <a:r>
              <a:rPr lang="en" sz="2000" b="1" dirty="0"/>
              <a:t>: (</a:t>
            </a:r>
            <a:r>
              <a:rPr lang="fr-FR" sz="2000" b="1" dirty="0"/>
              <a:t>destination       </a:t>
            </a:r>
            <a:r>
              <a:rPr lang="fr-FR" sz="2000" b="1" dirty="0" err="1"/>
              <a:t>outgoing</a:t>
            </a:r>
            <a:r>
              <a:rPr lang="fr-FR" sz="2000" b="1" dirty="0"/>
              <a:t> interface)</a:t>
            </a:r>
            <a:endParaRPr lang="en" sz="2000" b="1" dirty="0"/>
          </a:p>
          <a:p>
            <a:pPr>
              <a:spcBef>
                <a:spcPts val="0"/>
              </a:spcBef>
              <a:buNone/>
            </a:pPr>
            <a:endParaRPr lang="en" sz="2000" b="1" dirty="0"/>
          </a:p>
        </p:txBody>
      </p:sp>
      <p:sp>
        <p:nvSpPr>
          <p:cNvPr id="21" name="Shape 160"/>
          <p:cNvSpPr txBox="1">
            <a:spLocks/>
          </p:cNvSpPr>
          <p:nvPr/>
        </p:nvSpPr>
        <p:spPr>
          <a:xfrm>
            <a:off x="3586979" y="862445"/>
            <a:ext cx="2774167" cy="152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Char char="▪"/>
              <a:defRPr sz="30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Char char="▫"/>
              <a:defRPr sz="24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24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fr-FR" sz="2800" b="1" dirty="0"/>
              <a:t>A router…</a:t>
            </a:r>
            <a:endParaRPr lang="en" sz="2800" b="1" dirty="0"/>
          </a:p>
          <a:p>
            <a:pPr>
              <a:spcBef>
                <a:spcPts val="0"/>
              </a:spcBef>
              <a:buNone/>
            </a:pPr>
            <a:endParaRPr lang="en" sz="2000" b="1" dirty="0"/>
          </a:p>
        </p:txBody>
      </p:sp>
      <p:cxnSp>
        <p:nvCxnSpPr>
          <p:cNvPr id="19" name="Connecteur droit avec flèche 18">
            <a:extLst>
              <a:ext uri="{FF2B5EF4-FFF2-40B4-BE49-F238E27FC236}">
                <a16:creationId xmlns:a16="http://schemas.microsoft.com/office/drawing/2014/main" id="{FD32B9E3-BAFC-4D90-BF78-1E2CF355FD7E}"/>
              </a:ext>
            </a:extLst>
          </p:cNvPr>
          <p:cNvCxnSpPr>
            <a:cxnSpLocks/>
          </p:cNvCxnSpPr>
          <p:nvPr/>
        </p:nvCxnSpPr>
        <p:spPr>
          <a:xfrm>
            <a:off x="6232358" y="3959064"/>
            <a:ext cx="2575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Shape 160">
            <a:extLst>
              <a:ext uri="{FF2B5EF4-FFF2-40B4-BE49-F238E27FC236}">
                <a16:creationId xmlns:a16="http://schemas.microsoft.com/office/drawing/2014/main" id="{E9F2DC86-A172-47B7-BB0E-5C5426B7E394}"/>
              </a:ext>
            </a:extLst>
          </p:cNvPr>
          <p:cNvSpPr txBox="1">
            <a:spLocks/>
          </p:cNvSpPr>
          <p:nvPr/>
        </p:nvSpPr>
        <p:spPr>
          <a:xfrm>
            <a:off x="1828800" y="4583579"/>
            <a:ext cx="5562600" cy="40964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Char char="▪"/>
              <a:defRPr sz="30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Char char="▫"/>
              <a:defRPr sz="24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24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fr-FR" sz="1600" b="1" dirty="0"/>
              <a:t>(</a:t>
            </a:r>
            <a:r>
              <a:rPr lang="fr-FR" sz="1600" b="1" dirty="0" err="1"/>
              <a:t>applies</a:t>
            </a:r>
            <a:r>
              <a:rPr lang="fr-FR" sz="1600" b="1" dirty="0"/>
              <a:t> to </a:t>
            </a:r>
            <a:r>
              <a:rPr lang="fr-FR" sz="1600" b="1" dirty="0" err="1"/>
              <a:t>link</a:t>
            </a:r>
            <a:r>
              <a:rPr lang="fr-FR" sz="1600" b="1" dirty="0"/>
              <a:t> state </a:t>
            </a:r>
            <a:r>
              <a:rPr lang="fr-FR" sz="1600" b="1" dirty="0" err="1"/>
              <a:t>protocols</a:t>
            </a:r>
            <a:r>
              <a:rPr lang="fr-FR" sz="1600" b="1" dirty="0"/>
              <a:t> like OSPF and IS-IS)</a:t>
            </a:r>
            <a:endParaRPr lang="en" sz="1600" b="1" dirty="0"/>
          </a:p>
          <a:p>
            <a:pPr>
              <a:spcBef>
                <a:spcPts val="0"/>
              </a:spcBef>
              <a:buNone/>
            </a:pPr>
            <a:endParaRPr lang="en" sz="2000" b="1" dirty="0"/>
          </a:p>
        </p:txBody>
      </p:sp>
    </p:spTree>
    <p:extLst>
      <p:ext uri="{BB962C8B-B14F-4D97-AF65-F5344CB8AC3E}">
        <p14:creationId xmlns:p14="http://schemas.microsoft.com/office/powerpoint/2010/main" val="23405116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160"/>
          <p:cNvSpPr txBox="1">
            <a:spLocks/>
          </p:cNvSpPr>
          <p:nvPr/>
        </p:nvSpPr>
        <p:spPr>
          <a:xfrm>
            <a:off x="2057400" y="285750"/>
            <a:ext cx="5581403" cy="1828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Char char="▪"/>
              <a:defRPr sz="30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Char char="▫"/>
              <a:defRPr sz="24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24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 marL="514350" indent="-514350">
              <a:spcBef>
                <a:spcPts val="0"/>
              </a:spcBef>
              <a:buFont typeface="+mj-lt"/>
              <a:buAutoNum type="arabicPeriod"/>
            </a:pPr>
            <a:r>
              <a:rPr lang="en" sz="2000" b="1" dirty="0"/>
              <a:t>Allocate </a:t>
            </a:r>
            <a:r>
              <a:rPr lang="en" sz="2000" b="1" dirty="0">
                <a:solidFill>
                  <a:srgbClr val="FF0000"/>
                </a:solidFill>
              </a:rPr>
              <a:t>names</a:t>
            </a:r>
            <a:r>
              <a:rPr lang="en" sz="2000" b="1" dirty="0"/>
              <a:t> to all interfaces</a:t>
            </a:r>
          </a:p>
          <a:p>
            <a:pPr marL="514350" indent="-514350">
              <a:spcBef>
                <a:spcPts val="0"/>
              </a:spcBef>
              <a:buFont typeface="+mj-lt"/>
              <a:buAutoNum type="arabicPeriod"/>
            </a:pPr>
            <a:r>
              <a:rPr lang="en" sz="2000" b="1" dirty="0"/>
              <a:t>Allocate </a:t>
            </a:r>
            <a:r>
              <a:rPr lang="en" sz="2000" b="1" dirty="0">
                <a:solidFill>
                  <a:srgbClr val="FF0000"/>
                </a:solidFill>
              </a:rPr>
              <a:t>IP addresses</a:t>
            </a:r>
            <a:r>
              <a:rPr lang="en" sz="2000" b="1" dirty="0"/>
              <a:t> to all interfaces</a:t>
            </a:r>
          </a:p>
          <a:p>
            <a:pPr marL="514350" indent="-514350">
              <a:spcBef>
                <a:spcPts val="0"/>
              </a:spcBef>
              <a:buFont typeface="+mj-lt"/>
              <a:buAutoNum type="arabicPeriod"/>
            </a:pPr>
            <a:r>
              <a:rPr lang="fr-FR" sz="2000" b="1" dirty="0" err="1"/>
              <a:t>Choose</a:t>
            </a:r>
            <a:r>
              <a:rPr lang="fr-FR" sz="2000" b="1" dirty="0"/>
              <a:t> a </a:t>
            </a:r>
            <a:r>
              <a:rPr lang="fr-FR" sz="2000" b="1" dirty="0" err="1"/>
              <a:t>protocol</a:t>
            </a:r>
            <a:r>
              <a:rPr lang="fr-FR" sz="2000" b="1" dirty="0"/>
              <a:t> (RIP, OSPF, IS-IS, …)</a:t>
            </a:r>
            <a:endParaRPr lang="en" sz="2400" b="1" dirty="0"/>
          </a:p>
          <a:p>
            <a:pPr marL="514350" indent="-514350">
              <a:spcBef>
                <a:spcPts val="0"/>
              </a:spcBef>
              <a:buFont typeface="Wingdings" panose="05000000000000000000" pitchFamily="2" charset="2"/>
              <a:buChar char="v"/>
            </a:pPr>
            <a:endParaRPr lang="en" sz="2400" b="1" dirty="0"/>
          </a:p>
          <a:p>
            <a:pPr>
              <a:spcBef>
                <a:spcPts val="0"/>
              </a:spcBef>
              <a:buNone/>
            </a:pPr>
            <a:endParaRPr lang="en" sz="2400" b="1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A04EF3BD-238E-4F08-AF09-5659027C15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1504950"/>
            <a:ext cx="4385775" cy="3257550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4B62CD9F-4E8F-458B-B009-1B838F2A1F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6617" y="1576939"/>
            <a:ext cx="4108667" cy="3257550"/>
          </a:xfrm>
          <a:prstGeom prst="rect">
            <a:avLst/>
          </a:prstGeom>
        </p:spPr>
      </p:pic>
      <p:sp>
        <p:nvSpPr>
          <p:cNvPr id="12" name="Shape 160">
            <a:extLst>
              <a:ext uri="{FF2B5EF4-FFF2-40B4-BE49-F238E27FC236}">
                <a16:creationId xmlns:a16="http://schemas.microsoft.com/office/drawing/2014/main" id="{97A13964-D232-491E-ADF9-04119B8405B5}"/>
              </a:ext>
            </a:extLst>
          </p:cNvPr>
          <p:cNvSpPr txBox="1">
            <a:spLocks/>
          </p:cNvSpPr>
          <p:nvPr/>
        </p:nvSpPr>
        <p:spPr>
          <a:xfrm>
            <a:off x="3133963" y="3481939"/>
            <a:ext cx="2096986" cy="525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Char char="▪"/>
              <a:defRPr sz="30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Char char="▫"/>
              <a:defRPr sz="24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24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>
              <a:spcBef>
                <a:spcPts val="0"/>
              </a:spcBef>
              <a:buFont typeface="Nixie One"/>
              <a:buNone/>
            </a:pPr>
            <a:r>
              <a:rPr lang="en" sz="8000" b="1" dirty="0">
                <a:sym typeface="Arial"/>
              </a:rPr>
              <a:t>1</a:t>
            </a:r>
            <a:endParaRPr lang="en" sz="8000" b="1" dirty="0"/>
          </a:p>
        </p:txBody>
      </p:sp>
      <p:sp>
        <p:nvSpPr>
          <p:cNvPr id="14" name="Shape 160">
            <a:extLst>
              <a:ext uri="{FF2B5EF4-FFF2-40B4-BE49-F238E27FC236}">
                <a16:creationId xmlns:a16="http://schemas.microsoft.com/office/drawing/2014/main" id="{AE110E8E-D6D7-49CC-96CA-5FFAF4E90A77}"/>
              </a:ext>
            </a:extLst>
          </p:cNvPr>
          <p:cNvSpPr txBox="1">
            <a:spLocks/>
          </p:cNvSpPr>
          <p:nvPr/>
        </p:nvSpPr>
        <p:spPr>
          <a:xfrm>
            <a:off x="7162088" y="3558139"/>
            <a:ext cx="2096986" cy="525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Char char="▪"/>
              <a:defRPr sz="30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Char char="▫"/>
              <a:defRPr sz="24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24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>
              <a:spcBef>
                <a:spcPts val="0"/>
              </a:spcBef>
              <a:buFont typeface="Nixie One"/>
              <a:buNone/>
            </a:pPr>
            <a:r>
              <a:rPr lang="en" sz="8000" b="1" dirty="0">
                <a:sym typeface="Arial"/>
              </a:rPr>
              <a:t>2</a:t>
            </a:r>
            <a:endParaRPr lang="en" sz="8000" b="1" dirty="0"/>
          </a:p>
        </p:txBody>
      </p:sp>
    </p:spTree>
    <p:extLst>
      <p:ext uri="{BB962C8B-B14F-4D97-AF65-F5344CB8AC3E}">
        <p14:creationId xmlns:p14="http://schemas.microsoft.com/office/powerpoint/2010/main" val="1607328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160"/>
          <p:cNvSpPr txBox="1">
            <a:spLocks/>
          </p:cNvSpPr>
          <p:nvPr/>
        </p:nvSpPr>
        <p:spPr>
          <a:xfrm>
            <a:off x="2362200" y="513457"/>
            <a:ext cx="4895603" cy="152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Char char="▪"/>
              <a:defRPr sz="30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Char char="▫"/>
              <a:defRPr sz="24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24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 marL="514350" indent="-514350">
              <a:spcBef>
                <a:spcPts val="0"/>
              </a:spcBef>
              <a:buFont typeface="+mj-lt"/>
              <a:buAutoNum type="arabicPeriod" startAt="4"/>
            </a:pPr>
            <a:r>
              <a:rPr lang="en" sz="2000" b="1" dirty="0"/>
              <a:t>Generate the </a:t>
            </a:r>
            <a:r>
              <a:rPr lang="en" sz="2000" b="1" dirty="0">
                <a:solidFill>
                  <a:srgbClr val="FF0000"/>
                </a:solidFill>
              </a:rPr>
              <a:t>configuration</a:t>
            </a:r>
          </a:p>
          <a:p>
            <a:pPr marL="514350" indent="-514350">
              <a:spcBef>
                <a:spcPts val="0"/>
              </a:spcBef>
              <a:buFont typeface="+mj-lt"/>
              <a:buAutoNum type="arabicPeriod" startAt="4"/>
            </a:pPr>
            <a:r>
              <a:rPr lang="en" sz="2000" b="1" dirty="0"/>
              <a:t>Create of the </a:t>
            </a:r>
            <a:r>
              <a:rPr lang="en" sz="2000" b="1" dirty="0">
                <a:solidFill>
                  <a:srgbClr val="FF0000"/>
                </a:solidFill>
              </a:rPr>
              <a:t>routing table</a:t>
            </a:r>
            <a:r>
              <a:rPr lang="fr-FR" sz="2000" b="1" dirty="0">
                <a:solidFill>
                  <a:srgbClr val="FF0000"/>
                </a:solidFill>
              </a:rPr>
              <a:t>s</a:t>
            </a:r>
            <a:endParaRPr lang="en" sz="2000" b="1" dirty="0">
              <a:solidFill>
                <a:srgbClr val="FF0000"/>
              </a:solidFill>
            </a:endParaRPr>
          </a:p>
          <a:p>
            <a:pPr marL="514350" indent="-514350">
              <a:spcBef>
                <a:spcPts val="0"/>
              </a:spcBef>
              <a:buFont typeface="Wingdings" panose="05000000000000000000" pitchFamily="2" charset="2"/>
              <a:buChar char="Ø"/>
            </a:pPr>
            <a:endParaRPr lang="en" sz="2400" b="1" dirty="0"/>
          </a:p>
          <a:p>
            <a:pPr marL="514350" indent="-514350">
              <a:spcBef>
                <a:spcPts val="0"/>
              </a:spcBef>
              <a:buFont typeface="Wingdings" panose="05000000000000000000" pitchFamily="2" charset="2"/>
              <a:buChar char="v"/>
            </a:pPr>
            <a:endParaRPr lang="en" sz="2400" b="1" dirty="0"/>
          </a:p>
          <a:p>
            <a:pPr>
              <a:spcBef>
                <a:spcPts val="0"/>
              </a:spcBef>
              <a:buNone/>
            </a:pPr>
            <a:endParaRPr lang="en" sz="2400" b="1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145221B-209E-4FB1-A61A-96ACE32725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600" y="2068209"/>
            <a:ext cx="4419449" cy="2644006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67679960-48E9-4690-9A48-6216B455E5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1931922"/>
            <a:ext cx="3733800" cy="2966496"/>
          </a:xfrm>
          <a:prstGeom prst="rect">
            <a:avLst/>
          </a:prstGeom>
        </p:spPr>
      </p:pic>
      <p:sp>
        <p:nvSpPr>
          <p:cNvPr id="8" name="Shape 160">
            <a:extLst>
              <a:ext uri="{FF2B5EF4-FFF2-40B4-BE49-F238E27FC236}">
                <a16:creationId xmlns:a16="http://schemas.microsoft.com/office/drawing/2014/main" id="{92AD7604-CC45-454B-B3D6-F9ED7594D943}"/>
              </a:ext>
            </a:extLst>
          </p:cNvPr>
          <p:cNvSpPr txBox="1">
            <a:spLocks/>
          </p:cNvSpPr>
          <p:nvPr/>
        </p:nvSpPr>
        <p:spPr>
          <a:xfrm>
            <a:off x="1524000" y="1345168"/>
            <a:ext cx="2096986" cy="525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Char char="▪"/>
              <a:defRPr sz="30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Char char="▫"/>
              <a:defRPr sz="24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24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>
              <a:spcBef>
                <a:spcPts val="0"/>
              </a:spcBef>
              <a:buFont typeface="Nixie One"/>
              <a:buNone/>
            </a:pPr>
            <a:r>
              <a:rPr lang="en" sz="6000" b="1" dirty="0">
                <a:sym typeface="Arial"/>
              </a:rPr>
              <a:t>4</a:t>
            </a:r>
            <a:endParaRPr lang="en" sz="6000" b="1" dirty="0"/>
          </a:p>
        </p:txBody>
      </p:sp>
      <p:sp>
        <p:nvSpPr>
          <p:cNvPr id="9" name="Shape 160">
            <a:extLst>
              <a:ext uri="{FF2B5EF4-FFF2-40B4-BE49-F238E27FC236}">
                <a16:creationId xmlns:a16="http://schemas.microsoft.com/office/drawing/2014/main" id="{DA1EAB24-7610-4452-9AFD-167CE8059C26}"/>
              </a:ext>
            </a:extLst>
          </p:cNvPr>
          <p:cNvSpPr txBox="1">
            <a:spLocks/>
          </p:cNvSpPr>
          <p:nvPr/>
        </p:nvSpPr>
        <p:spPr>
          <a:xfrm>
            <a:off x="6324600" y="1401034"/>
            <a:ext cx="2096986" cy="525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Char char="▪"/>
              <a:defRPr sz="30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Char char="▫"/>
              <a:defRPr sz="24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24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>
              <a:spcBef>
                <a:spcPts val="0"/>
              </a:spcBef>
              <a:buFont typeface="Nixie One"/>
              <a:buNone/>
            </a:pPr>
            <a:r>
              <a:rPr lang="en" sz="6000" b="1" dirty="0">
                <a:sym typeface="Arial"/>
              </a:rPr>
              <a:t>5</a:t>
            </a:r>
            <a:endParaRPr lang="en" sz="6000" b="1" dirty="0"/>
          </a:p>
        </p:txBody>
      </p:sp>
    </p:spTree>
    <p:extLst>
      <p:ext uri="{BB962C8B-B14F-4D97-AF65-F5344CB8AC3E}">
        <p14:creationId xmlns:p14="http://schemas.microsoft.com/office/powerpoint/2010/main" val="3608776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2" descr="C:\Users\afourmy\Desktop\Sauvegarde\Python\NetDim\Icons\default_oxc.gi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322062" y="623887"/>
            <a:ext cx="675548" cy="619252"/>
          </a:xfrm>
          <a:prstGeom prst="rect">
            <a:avLst/>
          </a:prstGeom>
          <a:noFill/>
        </p:spPr>
      </p:pic>
      <p:sp>
        <p:nvSpPr>
          <p:cNvPr id="37" name="TextBox 17"/>
          <p:cNvSpPr txBox="1"/>
          <p:nvPr/>
        </p:nvSpPr>
        <p:spPr>
          <a:xfrm>
            <a:off x="803269" y="4042950"/>
            <a:ext cx="20638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>
                <a:latin typeface="Nixie One" charset="0"/>
              </a:rPr>
              <a:t>Router</a:t>
            </a:r>
            <a:endParaRPr lang="en-US" sz="3200" b="1" dirty="0">
              <a:latin typeface="Nixie One" charset="0"/>
            </a:endParaRPr>
          </a:p>
        </p:txBody>
      </p:sp>
      <p:pic>
        <p:nvPicPr>
          <p:cNvPr id="38" name="Picture 3" descr="C:\Users\afourmy\Desktop\Sauvegarde\Python\NetDim\Icons\default_router.gif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197862" y="678498"/>
            <a:ext cx="763755" cy="510033"/>
          </a:xfrm>
          <a:prstGeom prst="rect">
            <a:avLst/>
          </a:prstGeom>
          <a:noFill/>
        </p:spPr>
      </p:pic>
      <p:sp>
        <p:nvSpPr>
          <p:cNvPr id="39" name="TextBox 18"/>
          <p:cNvSpPr txBox="1"/>
          <p:nvPr/>
        </p:nvSpPr>
        <p:spPr>
          <a:xfrm>
            <a:off x="871291" y="3472032"/>
            <a:ext cx="167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latin typeface="Nixie One" charset="0"/>
              </a:rPr>
              <a:t>Nokia 7705 SAR</a:t>
            </a:r>
            <a:endParaRPr lang="en-US" sz="1200" b="1" dirty="0">
              <a:latin typeface="Nixie One" charset="0"/>
            </a:endParaRP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867" y="1280910"/>
            <a:ext cx="2315248" cy="2238845"/>
          </a:xfrm>
          <a:prstGeom prst="rect">
            <a:avLst/>
          </a:prstGeom>
        </p:spPr>
      </p:pic>
      <p:sp>
        <p:nvSpPr>
          <p:cNvPr id="41" name="Rectangle 40"/>
          <p:cNvSpPr/>
          <p:nvPr/>
        </p:nvSpPr>
        <p:spPr>
          <a:xfrm>
            <a:off x="275545" y="514350"/>
            <a:ext cx="2743201" cy="3352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8168" y="1418939"/>
            <a:ext cx="2676525" cy="1962785"/>
          </a:xfrm>
          <a:prstGeom prst="rect">
            <a:avLst/>
          </a:prstGeom>
        </p:spPr>
      </p:pic>
      <p:sp>
        <p:nvSpPr>
          <p:cNvPr id="42" name="TextBox 18"/>
          <p:cNvSpPr txBox="1"/>
          <p:nvPr/>
        </p:nvSpPr>
        <p:spPr>
          <a:xfrm>
            <a:off x="3838230" y="3472032"/>
            <a:ext cx="167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latin typeface="Nixie One" charset="0"/>
              </a:rPr>
              <a:t>Nokia 1830 PSS</a:t>
            </a:r>
            <a:endParaRPr lang="en-US" sz="1200" b="1" dirty="0">
              <a:latin typeface="Nixie One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3209245" y="514350"/>
            <a:ext cx="2743201" cy="3352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17"/>
          <p:cNvSpPr txBox="1"/>
          <p:nvPr/>
        </p:nvSpPr>
        <p:spPr>
          <a:xfrm>
            <a:off x="3061280" y="4042950"/>
            <a:ext cx="31031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>
                <a:latin typeface="Nixie One" charset="0"/>
              </a:rPr>
              <a:t>Optical switch</a:t>
            </a:r>
            <a:endParaRPr lang="en-US" sz="3200" b="1" dirty="0">
              <a:latin typeface="Nixie One" charset="0"/>
            </a:endParaRPr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4262" y="1364595"/>
            <a:ext cx="1618915" cy="2007076"/>
          </a:xfrm>
          <a:prstGeom prst="rect">
            <a:avLst/>
          </a:prstGeom>
        </p:spPr>
      </p:pic>
      <p:sp>
        <p:nvSpPr>
          <p:cNvPr id="45" name="TextBox 18"/>
          <p:cNvSpPr txBox="1"/>
          <p:nvPr/>
        </p:nvSpPr>
        <p:spPr>
          <a:xfrm>
            <a:off x="6836964" y="3436875"/>
            <a:ext cx="13409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latin typeface="Nixie One" charset="0"/>
              </a:rPr>
              <a:t>Nokia </a:t>
            </a:r>
            <a:r>
              <a:rPr lang="fr-FR" sz="1200" b="1" dirty="0" err="1">
                <a:latin typeface="Nixie One" charset="0"/>
              </a:rPr>
              <a:t>antenna</a:t>
            </a:r>
            <a:endParaRPr lang="en-US" sz="1200" b="1" dirty="0">
              <a:latin typeface="Nixie One" charset="0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6096000" y="514350"/>
            <a:ext cx="2743201" cy="3352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17"/>
          <p:cNvSpPr txBox="1"/>
          <p:nvPr/>
        </p:nvSpPr>
        <p:spPr>
          <a:xfrm>
            <a:off x="6538636" y="4042950"/>
            <a:ext cx="23755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 err="1">
                <a:latin typeface="Nixie One" charset="0"/>
              </a:rPr>
              <a:t>Antenna</a:t>
            </a:r>
            <a:endParaRPr lang="en-US" sz="3200" b="1" dirty="0">
              <a:latin typeface="Nixie One" charset="0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8F9537C5-6E7A-43A1-B1A3-9356E1ADDCE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13599" y="620312"/>
            <a:ext cx="679079" cy="679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566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60">
            <a:extLst>
              <a:ext uri="{FF2B5EF4-FFF2-40B4-BE49-F238E27FC236}">
                <a16:creationId xmlns:a16="http://schemas.microsoft.com/office/drawing/2014/main" id="{A5005F68-C263-4A5F-A77C-74DF8A6232DD}"/>
              </a:ext>
            </a:extLst>
          </p:cNvPr>
          <p:cNvSpPr txBox="1">
            <a:spLocks/>
          </p:cNvSpPr>
          <p:nvPr/>
        </p:nvSpPr>
        <p:spPr>
          <a:xfrm>
            <a:off x="3581400" y="514350"/>
            <a:ext cx="4572000" cy="152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Char char="▪"/>
              <a:defRPr sz="30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Char char="▫"/>
              <a:defRPr sz="24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24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fr-FR" sz="2800" b="1" dirty="0" err="1"/>
              <a:t>pyNMS</a:t>
            </a:r>
            <a:endParaRPr lang="en" sz="2800" b="1" dirty="0"/>
          </a:p>
          <a:p>
            <a:pPr>
              <a:spcBef>
                <a:spcPts val="0"/>
              </a:spcBef>
              <a:buNone/>
            </a:pPr>
            <a:endParaRPr lang="en" sz="2000" b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1ED40D4-3EFE-4BED-B26F-22C970D977D5}"/>
              </a:ext>
            </a:extLst>
          </p:cNvPr>
          <p:cNvSpPr/>
          <p:nvPr/>
        </p:nvSpPr>
        <p:spPr>
          <a:xfrm>
            <a:off x="2646538" y="666750"/>
            <a:ext cx="37090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0"/>
              </a:spcBef>
            </a:pPr>
            <a:r>
              <a:rPr lang="fr-FR" b="1" dirty="0">
                <a:hlinkClick r:id="rId2"/>
              </a:rPr>
              <a:t>https://</a:t>
            </a:r>
            <a:r>
              <a:rPr lang="fr-FR" b="1" dirty="0" err="1">
                <a:hlinkClick r:id="rId2"/>
              </a:rPr>
              <a:t>github.com</a:t>
            </a:r>
            <a:r>
              <a:rPr lang="fr-FR" b="1" dirty="0">
                <a:hlinkClick r:id="rId2"/>
              </a:rPr>
              <a:t>/</a:t>
            </a:r>
            <a:r>
              <a:rPr lang="fr-FR" b="1" dirty="0" err="1">
                <a:hlinkClick r:id="rId2"/>
              </a:rPr>
              <a:t>afourmy</a:t>
            </a:r>
            <a:r>
              <a:rPr lang="fr-FR" b="1" dirty="0">
                <a:hlinkClick r:id="rId2"/>
              </a:rPr>
              <a:t>/</a:t>
            </a:r>
            <a:r>
              <a:rPr lang="fr-FR" b="1" dirty="0" err="1">
                <a:hlinkClick r:id="rId2"/>
              </a:rPr>
              <a:t>pyNMS</a:t>
            </a:r>
            <a:endParaRPr lang="fr-FR" b="1" dirty="0"/>
          </a:p>
        </p:txBody>
      </p:sp>
      <p:sp>
        <p:nvSpPr>
          <p:cNvPr id="5" name="Shape 147">
            <a:extLst>
              <a:ext uri="{FF2B5EF4-FFF2-40B4-BE49-F238E27FC236}">
                <a16:creationId xmlns:a16="http://schemas.microsoft.com/office/drawing/2014/main" id="{AC0AC8DD-7E65-4082-9A24-01A430BA8124}"/>
              </a:ext>
            </a:extLst>
          </p:cNvPr>
          <p:cNvSpPr txBox="1">
            <a:spLocks/>
          </p:cNvSpPr>
          <p:nvPr/>
        </p:nvSpPr>
        <p:spPr>
          <a:xfrm>
            <a:off x="271952" y="1352048"/>
            <a:ext cx="8458200" cy="1512535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228600"/>
            <a:r>
              <a:rPr lang="fr-FR" sz="2400" b="1" dirty="0">
                <a:latin typeface="Nixie One" charset="0"/>
              </a:rPr>
              <a:t>100% Python</a:t>
            </a:r>
          </a:p>
          <a:p>
            <a:pPr marL="457200" indent="-228600"/>
            <a:r>
              <a:rPr lang="fr-FR" sz="2400" b="1" dirty="0">
                <a:latin typeface="Nixie One" charset="0"/>
              </a:rPr>
              <a:t>Open-source (</a:t>
            </a:r>
            <a:r>
              <a:rPr lang="fr-FR" sz="2400" b="1" dirty="0" err="1">
                <a:latin typeface="Nixie One" charset="0"/>
              </a:rPr>
              <a:t>GPLv3</a:t>
            </a:r>
            <a:r>
              <a:rPr lang="fr-FR" sz="2400" b="1" dirty="0">
                <a:latin typeface="Nixie One" charset="0"/>
              </a:rPr>
              <a:t>)</a:t>
            </a:r>
          </a:p>
          <a:p>
            <a:pPr marL="457200" indent="-228600"/>
            <a:r>
              <a:rPr lang="fr-FR" sz="2400" b="1" dirty="0" err="1">
                <a:latin typeface="Nixie One" charset="0"/>
              </a:rPr>
              <a:t>20K</a:t>
            </a:r>
            <a:r>
              <a:rPr lang="fr-FR" sz="2400" b="1" dirty="0">
                <a:latin typeface="Nixie One" charset="0"/>
              </a:rPr>
              <a:t> </a:t>
            </a:r>
            <a:r>
              <a:rPr lang="fr-FR" sz="2400" b="1" dirty="0" err="1">
                <a:latin typeface="Nixie One" charset="0"/>
              </a:rPr>
              <a:t>lines</a:t>
            </a:r>
            <a:r>
              <a:rPr lang="fr-FR" sz="2400" b="1" dirty="0">
                <a:latin typeface="Nixie One" charset="0"/>
              </a:rPr>
              <a:t> of code</a:t>
            </a:r>
          </a:p>
          <a:p>
            <a:pPr marL="457200" indent="-228600"/>
            <a:r>
              <a:rPr lang="fr-FR" sz="2400" b="1" dirty="0" err="1">
                <a:latin typeface="Nixie One" charset="0"/>
              </a:rPr>
              <a:t>PEP8</a:t>
            </a:r>
            <a:r>
              <a:rPr lang="fr-FR" sz="2400" b="1" dirty="0">
                <a:latin typeface="Nixie One" charset="0"/>
              </a:rPr>
              <a:t> compliant</a:t>
            </a:r>
          </a:p>
          <a:p>
            <a:pPr marL="457200" indent="-228600"/>
            <a:r>
              <a:rPr lang="fr-FR" sz="2400" b="1" dirty="0">
                <a:latin typeface="Nixie One" charset="0"/>
              </a:rPr>
              <a:t>Design pattern: MVC</a:t>
            </a:r>
          </a:p>
          <a:p>
            <a:pPr marL="457200" indent="-228600"/>
            <a:r>
              <a:rPr lang="fr-FR" sz="2400" b="1" dirty="0" err="1">
                <a:latin typeface="Nixie One" charset="0"/>
              </a:rPr>
              <a:t>Vendor-agnostic</a:t>
            </a:r>
            <a:endParaRPr lang="fr-FR" sz="2400" b="1" dirty="0">
              <a:latin typeface="Nixie One" charset="0"/>
            </a:endParaRPr>
          </a:p>
          <a:p>
            <a:pPr marL="457200" indent="-228600"/>
            <a:r>
              <a:rPr lang="fr-FR" sz="2400" b="1" dirty="0" err="1">
                <a:latin typeface="Nixie One" charset="0"/>
              </a:rPr>
              <a:t>Tkinter-based</a:t>
            </a:r>
            <a:r>
              <a:rPr lang="fr-FR" sz="2400" b="1" dirty="0">
                <a:latin typeface="Nixie One" charset="0"/>
              </a:rPr>
              <a:t> GUI (possible switch to </a:t>
            </a:r>
            <a:r>
              <a:rPr lang="fr-FR" sz="2400" b="1" dirty="0" err="1">
                <a:latin typeface="Nixie One" charset="0"/>
              </a:rPr>
              <a:t>PyQT</a:t>
            </a:r>
            <a:r>
              <a:rPr lang="fr-FR" sz="2400" b="1" dirty="0">
                <a:latin typeface="Nixie One" charset="0"/>
              </a:rPr>
              <a:t>)</a:t>
            </a:r>
          </a:p>
          <a:p>
            <a:pPr marL="457200" indent="-228600"/>
            <a:r>
              <a:rPr lang="fr-FR" sz="2400" b="1" dirty="0">
                <a:latin typeface="Nixie One" charset="0"/>
              </a:rPr>
              <a:t>No stable release </a:t>
            </a:r>
            <a:r>
              <a:rPr lang="fr-FR" sz="2400" b="1" dirty="0" err="1">
                <a:latin typeface="Nixie One" charset="0"/>
              </a:rPr>
              <a:t>yet</a:t>
            </a:r>
            <a:r>
              <a:rPr lang="fr-FR" sz="2400" b="1" dirty="0">
                <a:latin typeface="Nixie One" charset="0"/>
              </a:rPr>
              <a:t> (</a:t>
            </a:r>
            <a:r>
              <a:rPr lang="fr-FR" sz="2400" b="1" dirty="0" err="1">
                <a:latin typeface="Nixie One" charset="0"/>
              </a:rPr>
              <a:t>some</a:t>
            </a:r>
            <a:r>
              <a:rPr lang="fr-FR" sz="2400" b="1" dirty="0">
                <a:latin typeface="Nixie One" charset="0"/>
              </a:rPr>
              <a:t> bug fixing </a:t>
            </a:r>
            <a:r>
              <a:rPr lang="fr-FR" sz="2400" b="1" dirty="0" err="1">
                <a:latin typeface="Nixie One" charset="0"/>
              </a:rPr>
              <a:t>needed</a:t>
            </a:r>
            <a:r>
              <a:rPr lang="fr-FR" sz="2400" b="1" dirty="0">
                <a:latin typeface="Nixie One" charset="0"/>
              </a:rPr>
              <a:t>)</a:t>
            </a:r>
          </a:p>
          <a:p>
            <a:pPr marL="457200" indent="-228600"/>
            <a:endParaRPr lang="en" sz="2400" b="1" dirty="0">
              <a:latin typeface="Nixie One" charset="0"/>
            </a:endParaRPr>
          </a:p>
          <a:p>
            <a:pPr marL="228600" indent="0">
              <a:buFont typeface="Arial" panose="020B0604020202020204" pitchFamily="34" charset="0"/>
              <a:buNone/>
            </a:pPr>
            <a:r>
              <a:rPr lang="en" dirty="0">
                <a:solidFill>
                  <a:srgbClr val="FF0000"/>
                </a:solidFill>
              </a:rPr>
              <a:t>	</a:t>
            </a:r>
          </a:p>
          <a:p>
            <a:pPr marL="457200" indent="-228600">
              <a:spcBef>
                <a:spcPts val="0"/>
              </a:spcBef>
            </a:pPr>
            <a:endParaRPr lang="en" dirty="0"/>
          </a:p>
          <a:p>
            <a:pPr marL="457200" indent="-228600">
              <a:spcBef>
                <a:spcPts val="0"/>
              </a:spcBef>
            </a:pPr>
            <a:endParaRPr lang="en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BDBF4447-CD4A-433F-8116-E7BC73CED9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6800" y="1368692"/>
            <a:ext cx="3658713" cy="193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4404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Arrow Connector 20">
            <a:extLst>
              <a:ext uri="{FF2B5EF4-FFF2-40B4-BE49-F238E27FC236}">
                <a16:creationId xmlns:a16="http://schemas.microsoft.com/office/drawing/2014/main" id="{12279057-8957-4848-AC8D-94651609E182}"/>
              </a:ext>
            </a:extLst>
          </p:cNvPr>
          <p:cNvCxnSpPr/>
          <p:nvPr/>
        </p:nvCxnSpPr>
        <p:spPr>
          <a:xfrm flipV="1">
            <a:off x="495796" y="770077"/>
            <a:ext cx="1066800" cy="142175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Shape 546">
            <a:extLst>
              <a:ext uri="{FF2B5EF4-FFF2-40B4-BE49-F238E27FC236}">
                <a16:creationId xmlns:a16="http://schemas.microsoft.com/office/drawing/2014/main" id="{61EFF1AA-1A8A-459D-A9E3-B51667486900}"/>
              </a:ext>
            </a:extLst>
          </p:cNvPr>
          <p:cNvGrpSpPr/>
          <p:nvPr/>
        </p:nvGrpSpPr>
        <p:grpSpPr>
          <a:xfrm>
            <a:off x="4607145" y="1835071"/>
            <a:ext cx="272158" cy="272158"/>
            <a:chOff x="1278900" y="2333250"/>
            <a:chExt cx="381175" cy="381175"/>
          </a:xfrm>
        </p:grpSpPr>
        <p:sp>
          <p:nvSpPr>
            <p:cNvPr id="4" name="Shape 547">
              <a:extLst>
                <a:ext uri="{FF2B5EF4-FFF2-40B4-BE49-F238E27FC236}">
                  <a16:creationId xmlns:a16="http://schemas.microsoft.com/office/drawing/2014/main" id="{27BAD1CC-C67A-4B5D-8ED2-C1224988DB8A}"/>
                </a:ext>
              </a:extLst>
            </p:cNvPr>
            <p:cNvSpPr/>
            <p:nvPr/>
          </p:nvSpPr>
          <p:spPr>
            <a:xfrm>
              <a:off x="1278900" y="2333250"/>
              <a:ext cx="381175" cy="381175"/>
            </a:xfrm>
            <a:custGeom>
              <a:avLst/>
              <a:gdLst/>
              <a:ahLst/>
              <a:cxnLst/>
              <a:rect l="0" t="0" r="0" b="0"/>
              <a:pathLst>
                <a:path w="15247" h="15247" fill="none" extrusionOk="0">
                  <a:moveTo>
                    <a:pt x="7623" y="0"/>
                  </a:moveTo>
                  <a:lnTo>
                    <a:pt x="7623" y="0"/>
                  </a:lnTo>
                  <a:lnTo>
                    <a:pt x="7233" y="0"/>
                  </a:lnTo>
                  <a:lnTo>
                    <a:pt x="6844" y="49"/>
                  </a:lnTo>
                  <a:lnTo>
                    <a:pt x="6454" y="98"/>
                  </a:lnTo>
                  <a:lnTo>
                    <a:pt x="6089" y="147"/>
                  </a:lnTo>
                  <a:lnTo>
                    <a:pt x="5723" y="244"/>
                  </a:lnTo>
                  <a:lnTo>
                    <a:pt x="5358" y="341"/>
                  </a:lnTo>
                  <a:lnTo>
                    <a:pt x="4993" y="463"/>
                  </a:lnTo>
                  <a:lnTo>
                    <a:pt x="4652" y="609"/>
                  </a:lnTo>
                  <a:lnTo>
                    <a:pt x="4311" y="755"/>
                  </a:lnTo>
                  <a:lnTo>
                    <a:pt x="3994" y="926"/>
                  </a:lnTo>
                  <a:lnTo>
                    <a:pt x="3678" y="1096"/>
                  </a:lnTo>
                  <a:lnTo>
                    <a:pt x="3361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29" y="2777"/>
                  </a:lnTo>
                  <a:lnTo>
                    <a:pt x="1510" y="3069"/>
                  </a:lnTo>
                  <a:lnTo>
                    <a:pt x="1291" y="3361"/>
                  </a:lnTo>
                  <a:lnTo>
                    <a:pt x="1096" y="3678"/>
                  </a:lnTo>
                  <a:lnTo>
                    <a:pt x="926" y="3995"/>
                  </a:lnTo>
                  <a:lnTo>
                    <a:pt x="755" y="4311"/>
                  </a:lnTo>
                  <a:lnTo>
                    <a:pt x="609" y="4652"/>
                  </a:lnTo>
                  <a:lnTo>
                    <a:pt x="463" y="4993"/>
                  </a:lnTo>
                  <a:lnTo>
                    <a:pt x="341" y="5358"/>
                  </a:lnTo>
                  <a:lnTo>
                    <a:pt x="244" y="5724"/>
                  </a:lnTo>
                  <a:lnTo>
                    <a:pt x="146" y="6089"/>
                  </a:lnTo>
                  <a:lnTo>
                    <a:pt x="97" y="6454"/>
                  </a:lnTo>
                  <a:lnTo>
                    <a:pt x="49" y="6844"/>
                  </a:lnTo>
                  <a:lnTo>
                    <a:pt x="0" y="7234"/>
                  </a:lnTo>
                  <a:lnTo>
                    <a:pt x="0" y="7623"/>
                  </a:lnTo>
                  <a:lnTo>
                    <a:pt x="0" y="7623"/>
                  </a:lnTo>
                  <a:lnTo>
                    <a:pt x="0" y="8013"/>
                  </a:lnTo>
                  <a:lnTo>
                    <a:pt x="49" y="8403"/>
                  </a:lnTo>
                  <a:lnTo>
                    <a:pt x="97" y="8793"/>
                  </a:lnTo>
                  <a:lnTo>
                    <a:pt x="146" y="9158"/>
                  </a:lnTo>
                  <a:lnTo>
                    <a:pt x="244" y="9523"/>
                  </a:lnTo>
                  <a:lnTo>
                    <a:pt x="341" y="9889"/>
                  </a:lnTo>
                  <a:lnTo>
                    <a:pt x="463" y="10254"/>
                  </a:lnTo>
                  <a:lnTo>
                    <a:pt x="609" y="10595"/>
                  </a:lnTo>
                  <a:lnTo>
                    <a:pt x="755" y="10936"/>
                  </a:lnTo>
                  <a:lnTo>
                    <a:pt x="926" y="11252"/>
                  </a:lnTo>
                  <a:lnTo>
                    <a:pt x="1096" y="11569"/>
                  </a:lnTo>
                  <a:lnTo>
                    <a:pt x="1291" y="11886"/>
                  </a:lnTo>
                  <a:lnTo>
                    <a:pt x="1510" y="12178"/>
                  </a:lnTo>
                  <a:lnTo>
                    <a:pt x="1729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1" y="13956"/>
                  </a:lnTo>
                  <a:lnTo>
                    <a:pt x="3678" y="14151"/>
                  </a:lnTo>
                  <a:lnTo>
                    <a:pt x="3994" y="14321"/>
                  </a:lnTo>
                  <a:lnTo>
                    <a:pt x="4311" y="14492"/>
                  </a:lnTo>
                  <a:lnTo>
                    <a:pt x="4652" y="14638"/>
                  </a:lnTo>
                  <a:lnTo>
                    <a:pt x="4993" y="14784"/>
                  </a:lnTo>
                  <a:lnTo>
                    <a:pt x="5358" y="14906"/>
                  </a:lnTo>
                  <a:lnTo>
                    <a:pt x="5723" y="15003"/>
                  </a:lnTo>
                  <a:lnTo>
                    <a:pt x="6089" y="15100"/>
                  </a:lnTo>
                  <a:lnTo>
                    <a:pt x="6454" y="15149"/>
                  </a:lnTo>
                  <a:lnTo>
                    <a:pt x="6844" y="15198"/>
                  </a:lnTo>
                  <a:lnTo>
                    <a:pt x="7233" y="15247"/>
                  </a:lnTo>
                  <a:lnTo>
                    <a:pt x="7623" y="15247"/>
                  </a:lnTo>
                  <a:lnTo>
                    <a:pt x="7623" y="15247"/>
                  </a:lnTo>
                  <a:lnTo>
                    <a:pt x="8013" y="15247"/>
                  </a:lnTo>
                  <a:lnTo>
                    <a:pt x="8403" y="15198"/>
                  </a:lnTo>
                  <a:lnTo>
                    <a:pt x="8792" y="15149"/>
                  </a:lnTo>
                  <a:lnTo>
                    <a:pt x="9158" y="15100"/>
                  </a:lnTo>
                  <a:lnTo>
                    <a:pt x="9523" y="15003"/>
                  </a:lnTo>
                  <a:lnTo>
                    <a:pt x="9888" y="14906"/>
                  </a:lnTo>
                  <a:lnTo>
                    <a:pt x="10253" y="14784"/>
                  </a:lnTo>
                  <a:lnTo>
                    <a:pt x="10594" y="14638"/>
                  </a:lnTo>
                  <a:lnTo>
                    <a:pt x="10935" y="14492"/>
                  </a:lnTo>
                  <a:lnTo>
                    <a:pt x="11252" y="14321"/>
                  </a:lnTo>
                  <a:lnTo>
                    <a:pt x="11569" y="14151"/>
                  </a:lnTo>
                  <a:lnTo>
                    <a:pt x="11885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3" y="12738"/>
                  </a:lnTo>
                  <a:lnTo>
                    <a:pt x="13517" y="12470"/>
                  </a:lnTo>
                  <a:lnTo>
                    <a:pt x="13736" y="12178"/>
                  </a:lnTo>
                  <a:lnTo>
                    <a:pt x="13955" y="11886"/>
                  </a:lnTo>
                  <a:lnTo>
                    <a:pt x="14150" y="11569"/>
                  </a:lnTo>
                  <a:lnTo>
                    <a:pt x="14321" y="11252"/>
                  </a:lnTo>
                  <a:lnTo>
                    <a:pt x="14491" y="10936"/>
                  </a:lnTo>
                  <a:lnTo>
                    <a:pt x="14637" y="10595"/>
                  </a:lnTo>
                  <a:lnTo>
                    <a:pt x="14783" y="10254"/>
                  </a:lnTo>
                  <a:lnTo>
                    <a:pt x="14905" y="9889"/>
                  </a:lnTo>
                  <a:lnTo>
                    <a:pt x="15003" y="9523"/>
                  </a:lnTo>
                  <a:lnTo>
                    <a:pt x="15100" y="9158"/>
                  </a:lnTo>
                  <a:lnTo>
                    <a:pt x="15149" y="8793"/>
                  </a:lnTo>
                  <a:lnTo>
                    <a:pt x="15198" y="8403"/>
                  </a:lnTo>
                  <a:lnTo>
                    <a:pt x="15246" y="8013"/>
                  </a:lnTo>
                  <a:lnTo>
                    <a:pt x="15246" y="7623"/>
                  </a:lnTo>
                  <a:lnTo>
                    <a:pt x="15246" y="7623"/>
                  </a:lnTo>
                  <a:lnTo>
                    <a:pt x="15246" y="7234"/>
                  </a:lnTo>
                  <a:lnTo>
                    <a:pt x="15198" y="6844"/>
                  </a:lnTo>
                  <a:lnTo>
                    <a:pt x="15149" y="6454"/>
                  </a:lnTo>
                  <a:lnTo>
                    <a:pt x="15100" y="6089"/>
                  </a:lnTo>
                  <a:lnTo>
                    <a:pt x="15003" y="5724"/>
                  </a:lnTo>
                  <a:lnTo>
                    <a:pt x="14905" y="5358"/>
                  </a:lnTo>
                  <a:lnTo>
                    <a:pt x="14783" y="4993"/>
                  </a:lnTo>
                  <a:lnTo>
                    <a:pt x="14637" y="4652"/>
                  </a:lnTo>
                  <a:lnTo>
                    <a:pt x="14491" y="4311"/>
                  </a:lnTo>
                  <a:lnTo>
                    <a:pt x="14321" y="3995"/>
                  </a:lnTo>
                  <a:lnTo>
                    <a:pt x="14150" y="3678"/>
                  </a:lnTo>
                  <a:lnTo>
                    <a:pt x="13955" y="3361"/>
                  </a:lnTo>
                  <a:lnTo>
                    <a:pt x="13736" y="3069"/>
                  </a:lnTo>
                  <a:lnTo>
                    <a:pt x="13517" y="2777"/>
                  </a:lnTo>
                  <a:lnTo>
                    <a:pt x="13273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5" y="1291"/>
                  </a:lnTo>
                  <a:lnTo>
                    <a:pt x="11569" y="1096"/>
                  </a:lnTo>
                  <a:lnTo>
                    <a:pt x="11252" y="926"/>
                  </a:lnTo>
                  <a:lnTo>
                    <a:pt x="10935" y="755"/>
                  </a:lnTo>
                  <a:lnTo>
                    <a:pt x="10594" y="609"/>
                  </a:lnTo>
                  <a:lnTo>
                    <a:pt x="10253" y="463"/>
                  </a:lnTo>
                  <a:lnTo>
                    <a:pt x="9888" y="341"/>
                  </a:lnTo>
                  <a:lnTo>
                    <a:pt x="9523" y="244"/>
                  </a:lnTo>
                  <a:lnTo>
                    <a:pt x="9158" y="147"/>
                  </a:lnTo>
                  <a:lnTo>
                    <a:pt x="8792" y="98"/>
                  </a:lnTo>
                  <a:lnTo>
                    <a:pt x="8403" y="49"/>
                  </a:lnTo>
                  <a:lnTo>
                    <a:pt x="8013" y="0"/>
                  </a:lnTo>
                  <a:lnTo>
                    <a:pt x="7623" y="0"/>
                  </a:lnTo>
                  <a:lnTo>
                    <a:pt x="7623" y="0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" name="Shape 548">
              <a:extLst>
                <a:ext uri="{FF2B5EF4-FFF2-40B4-BE49-F238E27FC236}">
                  <a16:creationId xmlns:a16="http://schemas.microsoft.com/office/drawing/2014/main" id="{FAAB0174-CCFE-4FF9-A9E0-1ACBAA95000B}"/>
                </a:ext>
              </a:extLst>
            </p:cNvPr>
            <p:cNvSpPr/>
            <p:nvPr/>
          </p:nvSpPr>
          <p:spPr>
            <a:xfrm>
              <a:off x="1525475" y="2503125"/>
              <a:ext cx="43875" cy="47525"/>
            </a:xfrm>
            <a:custGeom>
              <a:avLst/>
              <a:gdLst/>
              <a:ahLst/>
              <a:cxnLst/>
              <a:rect l="0" t="0" r="0" b="0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" name="Shape 549">
              <a:extLst>
                <a:ext uri="{FF2B5EF4-FFF2-40B4-BE49-F238E27FC236}">
                  <a16:creationId xmlns:a16="http://schemas.microsoft.com/office/drawing/2014/main" id="{9BE5FCF2-74E1-4E9D-8C2C-F6453640360B}"/>
                </a:ext>
              </a:extLst>
            </p:cNvPr>
            <p:cNvSpPr/>
            <p:nvPr/>
          </p:nvSpPr>
          <p:spPr>
            <a:xfrm>
              <a:off x="1369600" y="2503125"/>
              <a:ext cx="43875" cy="47525"/>
            </a:xfrm>
            <a:custGeom>
              <a:avLst/>
              <a:gdLst/>
              <a:ahLst/>
              <a:cxnLst/>
              <a:rect l="0" t="0" r="0" b="0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1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1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" name="Shape 550">
              <a:extLst>
                <a:ext uri="{FF2B5EF4-FFF2-40B4-BE49-F238E27FC236}">
                  <a16:creationId xmlns:a16="http://schemas.microsoft.com/office/drawing/2014/main" id="{8E001F6C-7C90-4184-A353-1F2E2E5217AF}"/>
                </a:ext>
              </a:extLst>
            </p:cNvPr>
            <p:cNvSpPr/>
            <p:nvPr/>
          </p:nvSpPr>
          <p:spPr>
            <a:xfrm>
              <a:off x="1369600" y="2604200"/>
              <a:ext cx="199750" cy="40825"/>
            </a:xfrm>
            <a:custGeom>
              <a:avLst/>
              <a:gdLst/>
              <a:ahLst/>
              <a:cxnLst/>
              <a:rect l="0" t="0" r="0" b="0"/>
              <a:pathLst>
                <a:path w="7990" h="1633" fill="none" extrusionOk="0">
                  <a:moveTo>
                    <a:pt x="7989" y="0"/>
                  </a:moveTo>
                  <a:lnTo>
                    <a:pt x="7989" y="0"/>
                  </a:lnTo>
                  <a:lnTo>
                    <a:pt x="7575" y="366"/>
                  </a:lnTo>
                  <a:lnTo>
                    <a:pt x="7137" y="707"/>
                  </a:lnTo>
                  <a:lnTo>
                    <a:pt x="6650" y="975"/>
                  </a:lnTo>
                  <a:lnTo>
                    <a:pt x="6163" y="1218"/>
                  </a:lnTo>
                  <a:lnTo>
                    <a:pt x="5627" y="1389"/>
                  </a:lnTo>
                  <a:lnTo>
                    <a:pt x="5115" y="1535"/>
                  </a:lnTo>
                  <a:lnTo>
                    <a:pt x="4555" y="1608"/>
                  </a:lnTo>
                  <a:lnTo>
                    <a:pt x="3995" y="1632"/>
                  </a:lnTo>
                  <a:lnTo>
                    <a:pt x="3995" y="1632"/>
                  </a:lnTo>
                  <a:lnTo>
                    <a:pt x="3435" y="1608"/>
                  </a:lnTo>
                  <a:lnTo>
                    <a:pt x="2875" y="1535"/>
                  </a:lnTo>
                  <a:lnTo>
                    <a:pt x="2363" y="1389"/>
                  </a:lnTo>
                  <a:lnTo>
                    <a:pt x="1828" y="1218"/>
                  </a:lnTo>
                  <a:lnTo>
                    <a:pt x="1340" y="975"/>
                  </a:lnTo>
                  <a:lnTo>
                    <a:pt x="853" y="707"/>
                  </a:lnTo>
                  <a:lnTo>
                    <a:pt x="415" y="366"/>
                  </a:lnTo>
                  <a:lnTo>
                    <a:pt x="1" y="0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cxnSp>
        <p:nvCxnSpPr>
          <p:cNvPr id="8" name="Straight Arrow Connector 20">
            <a:extLst>
              <a:ext uri="{FF2B5EF4-FFF2-40B4-BE49-F238E27FC236}">
                <a16:creationId xmlns:a16="http://schemas.microsoft.com/office/drawing/2014/main" id="{49DE5723-CAD9-4253-B4DD-AB886DADE426}"/>
              </a:ext>
            </a:extLst>
          </p:cNvPr>
          <p:cNvCxnSpPr>
            <a:cxnSpLocks/>
          </p:cNvCxnSpPr>
          <p:nvPr/>
        </p:nvCxnSpPr>
        <p:spPr>
          <a:xfrm flipV="1">
            <a:off x="514599" y="1954966"/>
            <a:ext cx="1065141" cy="23671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hape 160">
            <a:extLst>
              <a:ext uri="{FF2B5EF4-FFF2-40B4-BE49-F238E27FC236}">
                <a16:creationId xmlns:a16="http://schemas.microsoft.com/office/drawing/2014/main" id="{A6F263A1-8718-4204-8724-F34CDF1B5321}"/>
              </a:ext>
            </a:extLst>
          </p:cNvPr>
          <p:cNvSpPr txBox="1">
            <a:spLocks/>
          </p:cNvSpPr>
          <p:nvPr/>
        </p:nvSpPr>
        <p:spPr>
          <a:xfrm>
            <a:off x="1750561" y="325306"/>
            <a:ext cx="2363190" cy="525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Char char="▪"/>
              <a:defRPr sz="30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Char char="▫"/>
              <a:defRPr sz="24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24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>
              <a:spcBef>
                <a:spcPts val="0"/>
              </a:spcBef>
              <a:buFont typeface="Nixie One"/>
              <a:buNone/>
            </a:pPr>
            <a:r>
              <a:rPr lang="fr-FR" sz="2400" b="1" dirty="0" err="1">
                <a:sym typeface="Arial"/>
              </a:rPr>
              <a:t>Visualization</a:t>
            </a:r>
            <a:endParaRPr lang="en" sz="2400" b="1" dirty="0"/>
          </a:p>
        </p:txBody>
      </p:sp>
      <p:cxnSp>
        <p:nvCxnSpPr>
          <p:cNvPr id="11" name="Straight Arrow Connector 20">
            <a:extLst>
              <a:ext uri="{FF2B5EF4-FFF2-40B4-BE49-F238E27FC236}">
                <a16:creationId xmlns:a16="http://schemas.microsoft.com/office/drawing/2014/main" id="{70097B45-1695-4071-85C5-3260CBE42397}"/>
              </a:ext>
            </a:extLst>
          </p:cNvPr>
          <p:cNvCxnSpPr>
            <a:cxnSpLocks/>
          </p:cNvCxnSpPr>
          <p:nvPr/>
        </p:nvCxnSpPr>
        <p:spPr>
          <a:xfrm>
            <a:off x="495796" y="2191831"/>
            <a:ext cx="1077686" cy="79955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Shape 160">
            <a:extLst>
              <a:ext uri="{FF2B5EF4-FFF2-40B4-BE49-F238E27FC236}">
                <a16:creationId xmlns:a16="http://schemas.microsoft.com/office/drawing/2014/main" id="{8ABE3173-9015-4351-A062-C97A69D4FB31}"/>
              </a:ext>
            </a:extLst>
          </p:cNvPr>
          <p:cNvSpPr txBox="1">
            <a:spLocks/>
          </p:cNvSpPr>
          <p:nvPr/>
        </p:nvSpPr>
        <p:spPr>
          <a:xfrm>
            <a:off x="1764917" y="3359551"/>
            <a:ext cx="3697186" cy="525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Char char="▪"/>
              <a:defRPr sz="30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Char char="▫"/>
              <a:defRPr sz="24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24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>
              <a:spcBef>
                <a:spcPts val="0"/>
              </a:spcBef>
              <a:buFont typeface="Nixie One"/>
              <a:buNone/>
            </a:pPr>
            <a:endParaRPr lang="en" sz="2400" b="1" dirty="0"/>
          </a:p>
        </p:txBody>
      </p:sp>
      <p:sp>
        <p:nvSpPr>
          <p:cNvPr id="16" name="Shape 160">
            <a:extLst>
              <a:ext uri="{FF2B5EF4-FFF2-40B4-BE49-F238E27FC236}">
                <a16:creationId xmlns:a16="http://schemas.microsoft.com/office/drawing/2014/main" id="{9ADC992B-85C4-4BB4-9FE9-E44CB6F3B0CD}"/>
              </a:ext>
            </a:extLst>
          </p:cNvPr>
          <p:cNvSpPr txBox="1">
            <a:spLocks/>
          </p:cNvSpPr>
          <p:nvPr/>
        </p:nvSpPr>
        <p:spPr>
          <a:xfrm>
            <a:off x="1719909" y="3547347"/>
            <a:ext cx="5791200" cy="525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Char char="▪"/>
              <a:defRPr sz="30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Char char="▫"/>
              <a:defRPr sz="24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24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>
              <a:spcBef>
                <a:spcPts val="0"/>
              </a:spcBef>
              <a:buFont typeface="Nixie One"/>
              <a:buNone/>
            </a:pPr>
            <a:r>
              <a:rPr lang="fr-FR" sz="2400" b="1" dirty="0"/>
              <a:t>Emulation (</a:t>
            </a:r>
            <a:r>
              <a:rPr lang="fr-FR" sz="2400" b="1" dirty="0" err="1"/>
              <a:t>Mininet</a:t>
            </a:r>
            <a:r>
              <a:rPr lang="fr-FR" sz="2400" b="1" dirty="0"/>
              <a:t>, </a:t>
            </a:r>
            <a:r>
              <a:rPr lang="fr-FR" sz="2400" b="1" dirty="0" err="1"/>
              <a:t>pox</a:t>
            </a:r>
            <a:r>
              <a:rPr lang="fr-FR" sz="2400" b="1" dirty="0"/>
              <a:t>)</a:t>
            </a:r>
            <a:endParaRPr lang="en" sz="2400" b="1" dirty="0"/>
          </a:p>
        </p:txBody>
      </p:sp>
      <p:cxnSp>
        <p:nvCxnSpPr>
          <p:cNvPr id="20" name="Straight Arrow Connector 20">
            <a:extLst>
              <a:ext uri="{FF2B5EF4-FFF2-40B4-BE49-F238E27FC236}">
                <a16:creationId xmlns:a16="http://schemas.microsoft.com/office/drawing/2014/main" id="{00881125-092F-4451-9B72-A05146F3330E}"/>
              </a:ext>
            </a:extLst>
          </p:cNvPr>
          <p:cNvCxnSpPr/>
          <p:nvPr/>
        </p:nvCxnSpPr>
        <p:spPr>
          <a:xfrm flipV="1">
            <a:off x="4018735" y="429067"/>
            <a:ext cx="688069" cy="2099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9098873-3634-4284-86D3-99DF7B69D866}"/>
              </a:ext>
            </a:extLst>
          </p:cNvPr>
          <p:cNvCxnSpPr>
            <a:cxnSpLocks/>
          </p:cNvCxnSpPr>
          <p:nvPr/>
        </p:nvCxnSpPr>
        <p:spPr>
          <a:xfrm>
            <a:off x="4018735" y="648819"/>
            <a:ext cx="688069" cy="15719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Shape 160">
            <a:extLst>
              <a:ext uri="{FF2B5EF4-FFF2-40B4-BE49-F238E27FC236}">
                <a16:creationId xmlns:a16="http://schemas.microsoft.com/office/drawing/2014/main" id="{86320063-D51D-4B5A-9041-265FC504359A}"/>
              </a:ext>
            </a:extLst>
          </p:cNvPr>
          <p:cNvSpPr txBox="1">
            <a:spLocks/>
          </p:cNvSpPr>
          <p:nvPr/>
        </p:nvSpPr>
        <p:spPr>
          <a:xfrm>
            <a:off x="4769670" y="163149"/>
            <a:ext cx="4450530" cy="525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Char char="▪"/>
              <a:defRPr sz="30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Char char="▫"/>
              <a:defRPr sz="24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24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>
              <a:spcBef>
                <a:spcPts val="0"/>
              </a:spcBef>
              <a:buFont typeface="Nixie One"/>
              <a:buNone/>
            </a:pPr>
            <a:r>
              <a:rPr lang="fr-FR" sz="2000" b="1" dirty="0">
                <a:solidFill>
                  <a:schemeClr val="tx1"/>
                </a:solidFill>
                <a:sym typeface="Arial"/>
              </a:rPr>
              <a:t>Force-</a:t>
            </a:r>
            <a:r>
              <a:rPr lang="fr-FR" sz="2000" b="1" dirty="0" err="1">
                <a:solidFill>
                  <a:schemeClr val="tx1"/>
                </a:solidFill>
                <a:sym typeface="Arial"/>
              </a:rPr>
              <a:t>based</a:t>
            </a:r>
            <a:r>
              <a:rPr lang="fr-FR" sz="2000" b="1" dirty="0">
                <a:solidFill>
                  <a:schemeClr val="tx1"/>
                </a:solidFill>
                <a:sym typeface="Arial"/>
              </a:rPr>
              <a:t> </a:t>
            </a:r>
            <a:r>
              <a:rPr lang="fr-FR" sz="2000" b="1" dirty="0" err="1">
                <a:solidFill>
                  <a:schemeClr val="tx1"/>
                </a:solidFill>
                <a:sym typeface="Arial"/>
              </a:rPr>
              <a:t>algorithms</a:t>
            </a:r>
            <a:endParaRPr lang="en" sz="2000" b="1" dirty="0">
              <a:solidFill>
                <a:schemeClr val="tx1"/>
              </a:solidFill>
            </a:endParaRPr>
          </a:p>
        </p:txBody>
      </p:sp>
      <p:sp>
        <p:nvSpPr>
          <p:cNvPr id="23" name="Shape 160">
            <a:extLst>
              <a:ext uri="{FF2B5EF4-FFF2-40B4-BE49-F238E27FC236}">
                <a16:creationId xmlns:a16="http://schemas.microsoft.com/office/drawing/2014/main" id="{556CCBAB-43F1-491C-AEBF-4A087EBB0661}"/>
              </a:ext>
            </a:extLst>
          </p:cNvPr>
          <p:cNvSpPr txBox="1">
            <a:spLocks/>
          </p:cNvSpPr>
          <p:nvPr/>
        </p:nvSpPr>
        <p:spPr>
          <a:xfrm>
            <a:off x="4765313" y="507452"/>
            <a:ext cx="2621730" cy="525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Char char="▪"/>
              <a:defRPr sz="30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Char char="▫"/>
              <a:defRPr sz="24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24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>
              <a:spcBef>
                <a:spcPts val="0"/>
              </a:spcBef>
              <a:buFont typeface="Nixie One"/>
              <a:buNone/>
            </a:pPr>
            <a:r>
              <a:rPr lang="fr-FR" sz="2000" b="1" dirty="0" err="1">
                <a:solidFill>
                  <a:schemeClr val="tx1"/>
                </a:solidFill>
                <a:sym typeface="Arial"/>
              </a:rPr>
              <a:t>Map</a:t>
            </a:r>
            <a:r>
              <a:rPr lang="fr-FR" sz="2000" b="1" dirty="0">
                <a:solidFill>
                  <a:schemeClr val="tx1"/>
                </a:solidFill>
                <a:sym typeface="Arial"/>
              </a:rPr>
              <a:t> </a:t>
            </a:r>
            <a:r>
              <a:rPr lang="fr-FR" sz="2000" b="1" dirty="0" err="1">
                <a:solidFill>
                  <a:schemeClr val="tx1"/>
                </a:solidFill>
                <a:sym typeface="Arial"/>
              </a:rPr>
              <a:t>drawing</a:t>
            </a:r>
            <a:endParaRPr lang="en" sz="2000" b="1" dirty="0">
              <a:solidFill>
                <a:schemeClr val="tx1"/>
              </a:solidFill>
            </a:endParaRPr>
          </a:p>
        </p:txBody>
      </p:sp>
      <p:cxnSp>
        <p:nvCxnSpPr>
          <p:cNvPr id="25" name="Straight Arrow Connector 20">
            <a:extLst>
              <a:ext uri="{FF2B5EF4-FFF2-40B4-BE49-F238E27FC236}">
                <a16:creationId xmlns:a16="http://schemas.microsoft.com/office/drawing/2014/main" id="{AEC22CFB-63BC-4F09-99D2-2EF3CF531EA4}"/>
              </a:ext>
            </a:extLst>
          </p:cNvPr>
          <p:cNvCxnSpPr>
            <a:cxnSpLocks/>
          </p:cNvCxnSpPr>
          <p:nvPr/>
        </p:nvCxnSpPr>
        <p:spPr>
          <a:xfrm>
            <a:off x="503713" y="2191831"/>
            <a:ext cx="1140787" cy="152291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Shape 160">
            <a:extLst>
              <a:ext uri="{FF2B5EF4-FFF2-40B4-BE49-F238E27FC236}">
                <a16:creationId xmlns:a16="http://schemas.microsoft.com/office/drawing/2014/main" id="{78988224-7CC2-42B0-9531-8DB7A02ED261}"/>
              </a:ext>
            </a:extLst>
          </p:cNvPr>
          <p:cNvSpPr txBox="1">
            <a:spLocks/>
          </p:cNvSpPr>
          <p:nvPr/>
        </p:nvSpPr>
        <p:spPr>
          <a:xfrm>
            <a:off x="1719909" y="1666608"/>
            <a:ext cx="5791200" cy="525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Char char="▪"/>
              <a:defRPr sz="30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Char char="▫"/>
              <a:defRPr sz="24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24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>
              <a:spcBef>
                <a:spcPts val="0"/>
              </a:spcBef>
              <a:buFont typeface="Nixie One"/>
              <a:buNone/>
            </a:pPr>
            <a:r>
              <a:rPr lang="fr-FR" sz="2400" b="1" dirty="0"/>
              <a:t>Simulation</a:t>
            </a:r>
            <a:endParaRPr lang="en" sz="2400" b="1" dirty="0"/>
          </a:p>
        </p:txBody>
      </p:sp>
      <p:cxnSp>
        <p:nvCxnSpPr>
          <p:cNvPr id="29" name="Straight Arrow Connector 20">
            <a:extLst>
              <a:ext uri="{FF2B5EF4-FFF2-40B4-BE49-F238E27FC236}">
                <a16:creationId xmlns:a16="http://schemas.microsoft.com/office/drawing/2014/main" id="{86AEA412-6373-480E-BFBA-785DBA6A16D4}"/>
              </a:ext>
            </a:extLst>
          </p:cNvPr>
          <p:cNvCxnSpPr>
            <a:cxnSpLocks/>
          </p:cNvCxnSpPr>
          <p:nvPr/>
        </p:nvCxnSpPr>
        <p:spPr>
          <a:xfrm flipV="1">
            <a:off x="3586239" y="1453953"/>
            <a:ext cx="687015" cy="49168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0">
            <a:extLst>
              <a:ext uri="{FF2B5EF4-FFF2-40B4-BE49-F238E27FC236}">
                <a16:creationId xmlns:a16="http://schemas.microsoft.com/office/drawing/2014/main" id="{D8C93B48-D6D2-4F96-8393-948440A14F01}"/>
              </a:ext>
            </a:extLst>
          </p:cNvPr>
          <p:cNvCxnSpPr>
            <a:cxnSpLocks/>
          </p:cNvCxnSpPr>
          <p:nvPr/>
        </p:nvCxnSpPr>
        <p:spPr>
          <a:xfrm>
            <a:off x="3586239" y="1955486"/>
            <a:ext cx="68701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Shape 160">
            <a:extLst>
              <a:ext uri="{FF2B5EF4-FFF2-40B4-BE49-F238E27FC236}">
                <a16:creationId xmlns:a16="http://schemas.microsoft.com/office/drawing/2014/main" id="{A54D2257-A08A-40AA-B48B-3EFEC1DA54A7}"/>
              </a:ext>
            </a:extLst>
          </p:cNvPr>
          <p:cNvSpPr txBox="1">
            <a:spLocks/>
          </p:cNvSpPr>
          <p:nvPr/>
        </p:nvSpPr>
        <p:spPr>
          <a:xfrm>
            <a:off x="4323284" y="1156103"/>
            <a:ext cx="4450530" cy="525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Char char="▪"/>
              <a:defRPr sz="30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Char char="▫"/>
              <a:defRPr sz="24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24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>
              <a:spcBef>
                <a:spcPts val="0"/>
              </a:spcBef>
              <a:buFont typeface="Nixie One"/>
              <a:buNone/>
            </a:pPr>
            <a:r>
              <a:rPr lang="fr-FR" sz="2000" b="1" dirty="0" err="1">
                <a:solidFill>
                  <a:schemeClr val="tx1"/>
                </a:solidFill>
                <a:sym typeface="Arial"/>
              </a:rPr>
              <a:t>Routing</a:t>
            </a:r>
            <a:endParaRPr lang="en" sz="2000" b="1" dirty="0">
              <a:solidFill>
                <a:schemeClr val="tx1"/>
              </a:solidFill>
            </a:endParaRPr>
          </a:p>
        </p:txBody>
      </p:sp>
      <p:sp>
        <p:nvSpPr>
          <p:cNvPr id="32" name="Shape 160">
            <a:extLst>
              <a:ext uri="{FF2B5EF4-FFF2-40B4-BE49-F238E27FC236}">
                <a16:creationId xmlns:a16="http://schemas.microsoft.com/office/drawing/2014/main" id="{30C6041F-F8BA-40D6-8BFA-1EBF926253CA}"/>
              </a:ext>
            </a:extLst>
          </p:cNvPr>
          <p:cNvSpPr txBox="1">
            <a:spLocks/>
          </p:cNvSpPr>
          <p:nvPr/>
        </p:nvSpPr>
        <p:spPr>
          <a:xfrm>
            <a:off x="4331306" y="1615227"/>
            <a:ext cx="5046133" cy="525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Char char="▪"/>
              <a:defRPr sz="30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Char char="▫"/>
              <a:defRPr sz="24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24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fr-FR" sz="2000" b="1" dirty="0" err="1">
                <a:solidFill>
                  <a:schemeClr val="tx1"/>
                </a:solidFill>
                <a:sym typeface="Arial"/>
              </a:rPr>
              <a:t>Automatic</a:t>
            </a:r>
            <a:r>
              <a:rPr lang="fr-FR" sz="2000" b="1" dirty="0">
                <a:solidFill>
                  <a:schemeClr val="tx1"/>
                </a:solidFill>
                <a:sym typeface="Arial"/>
              </a:rPr>
              <a:t> configuration </a:t>
            </a:r>
            <a:r>
              <a:rPr lang="fr-FR" sz="2000" b="1" dirty="0" err="1">
                <a:solidFill>
                  <a:schemeClr val="tx1"/>
                </a:solidFill>
                <a:sym typeface="Arial"/>
              </a:rPr>
              <a:t>generation</a:t>
            </a:r>
            <a:endParaRPr lang="en" sz="2000" b="1" dirty="0">
              <a:solidFill>
                <a:schemeClr val="tx1"/>
              </a:solidFill>
            </a:endParaRPr>
          </a:p>
        </p:txBody>
      </p:sp>
      <p:cxnSp>
        <p:nvCxnSpPr>
          <p:cNvPr id="33" name="Straight Arrow Connector 20">
            <a:extLst>
              <a:ext uri="{FF2B5EF4-FFF2-40B4-BE49-F238E27FC236}">
                <a16:creationId xmlns:a16="http://schemas.microsoft.com/office/drawing/2014/main" id="{A7911722-EB65-4E66-BD22-1E2AF2B22BBA}"/>
              </a:ext>
            </a:extLst>
          </p:cNvPr>
          <p:cNvCxnSpPr>
            <a:cxnSpLocks/>
          </p:cNvCxnSpPr>
          <p:nvPr/>
        </p:nvCxnSpPr>
        <p:spPr>
          <a:xfrm>
            <a:off x="3586239" y="1954966"/>
            <a:ext cx="687015" cy="43006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Shape 160">
            <a:extLst>
              <a:ext uri="{FF2B5EF4-FFF2-40B4-BE49-F238E27FC236}">
                <a16:creationId xmlns:a16="http://schemas.microsoft.com/office/drawing/2014/main" id="{B63952E9-AF43-457C-855B-B09B6A6B3477}"/>
              </a:ext>
            </a:extLst>
          </p:cNvPr>
          <p:cNvSpPr txBox="1">
            <a:spLocks/>
          </p:cNvSpPr>
          <p:nvPr/>
        </p:nvSpPr>
        <p:spPr>
          <a:xfrm>
            <a:off x="4348450" y="2112824"/>
            <a:ext cx="3469875" cy="525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Char char="▪"/>
              <a:defRPr sz="30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Char char="▫"/>
              <a:defRPr sz="24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24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fr-FR" sz="2000" b="1" dirty="0" err="1">
                <a:solidFill>
                  <a:schemeClr val="tx1"/>
                </a:solidFill>
                <a:sym typeface="Arial"/>
              </a:rPr>
              <a:t>Capacity</a:t>
            </a:r>
            <a:r>
              <a:rPr lang="fr-FR" sz="2000" b="1" dirty="0">
                <a:solidFill>
                  <a:schemeClr val="tx1"/>
                </a:solidFill>
                <a:sym typeface="Arial"/>
              </a:rPr>
              <a:t> planning</a:t>
            </a:r>
            <a:endParaRPr lang="en" sz="2000" b="1" dirty="0">
              <a:solidFill>
                <a:schemeClr val="tx1"/>
              </a:solidFill>
            </a:endParaRPr>
          </a:p>
        </p:txBody>
      </p:sp>
      <p:cxnSp>
        <p:nvCxnSpPr>
          <p:cNvPr id="37" name="Straight Arrow Connector 20">
            <a:extLst>
              <a:ext uri="{FF2B5EF4-FFF2-40B4-BE49-F238E27FC236}">
                <a16:creationId xmlns:a16="http://schemas.microsoft.com/office/drawing/2014/main" id="{993D4E85-B4E3-4351-91EE-5FB42524CB92}"/>
              </a:ext>
            </a:extLst>
          </p:cNvPr>
          <p:cNvCxnSpPr>
            <a:cxnSpLocks/>
          </p:cNvCxnSpPr>
          <p:nvPr/>
        </p:nvCxnSpPr>
        <p:spPr>
          <a:xfrm>
            <a:off x="3586238" y="1954966"/>
            <a:ext cx="695038" cy="79673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Shape 160">
            <a:extLst>
              <a:ext uri="{FF2B5EF4-FFF2-40B4-BE49-F238E27FC236}">
                <a16:creationId xmlns:a16="http://schemas.microsoft.com/office/drawing/2014/main" id="{756B1E15-7A65-4BE3-88FC-467B875DFBA5}"/>
              </a:ext>
            </a:extLst>
          </p:cNvPr>
          <p:cNvSpPr txBox="1">
            <a:spLocks/>
          </p:cNvSpPr>
          <p:nvPr/>
        </p:nvSpPr>
        <p:spPr>
          <a:xfrm>
            <a:off x="4365594" y="2544293"/>
            <a:ext cx="3469875" cy="525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Char char="▪"/>
              <a:defRPr sz="30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Char char="▫"/>
              <a:defRPr sz="24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24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fr-FR" sz="2000" b="1" dirty="0">
                <a:solidFill>
                  <a:schemeClr val="tx1"/>
                </a:solidFill>
                <a:sym typeface="Arial"/>
              </a:rPr>
              <a:t>Failure simulation</a:t>
            </a:r>
            <a:endParaRPr lang="en" sz="2000" b="1" dirty="0">
              <a:solidFill>
                <a:schemeClr val="tx1"/>
              </a:solidFill>
            </a:endParaRPr>
          </a:p>
        </p:txBody>
      </p:sp>
      <p:sp>
        <p:nvSpPr>
          <p:cNvPr id="45" name="Shape 160">
            <a:extLst>
              <a:ext uri="{FF2B5EF4-FFF2-40B4-BE49-F238E27FC236}">
                <a16:creationId xmlns:a16="http://schemas.microsoft.com/office/drawing/2014/main" id="{F1068B99-EA38-49CF-B01C-6EF64A76A292}"/>
              </a:ext>
            </a:extLst>
          </p:cNvPr>
          <p:cNvSpPr txBox="1">
            <a:spLocks/>
          </p:cNvSpPr>
          <p:nvPr/>
        </p:nvSpPr>
        <p:spPr>
          <a:xfrm>
            <a:off x="1734347" y="2793805"/>
            <a:ext cx="5791200" cy="525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Char char="▪"/>
              <a:defRPr sz="30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Char char="▫"/>
              <a:defRPr sz="24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24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>
              <a:spcBef>
                <a:spcPts val="0"/>
              </a:spcBef>
              <a:buFont typeface="Nixie One"/>
              <a:buNone/>
            </a:pPr>
            <a:r>
              <a:rPr lang="fr-FR" sz="2400" b="1" dirty="0"/>
              <a:t>Automation</a:t>
            </a:r>
            <a:endParaRPr lang="en" sz="2400" b="1" dirty="0"/>
          </a:p>
        </p:txBody>
      </p:sp>
      <p:sp>
        <p:nvSpPr>
          <p:cNvPr id="28" name="Shape 160">
            <a:extLst>
              <a:ext uri="{FF2B5EF4-FFF2-40B4-BE49-F238E27FC236}">
                <a16:creationId xmlns:a16="http://schemas.microsoft.com/office/drawing/2014/main" id="{8C9CA68F-8D95-47E9-AA03-CD1713FEBAC2}"/>
              </a:ext>
            </a:extLst>
          </p:cNvPr>
          <p:cNvSpPr txBox="1">
            <a:spLocks/>
          </p:cNvSpPr>
          <p:nvPr/>
        </p:nvSpPr>
        <p:spPr>
          <a:xfrm>
            <a:off x="1719909" y="4290875"/>
            <a:ext cx="5791200" cy="525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Char char="▪"/>
              <a:defRPr sz="30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Char char="▫"/>
              <a:defRPr sz="24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24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>
              <a:spcBef>
                <a:spcPts val="0"/>
              </a:spcBef>
              <a:buFont typeface="Nixie One"/>
              <a:buNone/>
            </a:pPr>
            <a:r>
              <a:rPr lang="fr-FR" sz="2400" b="1" dirty="0" err="1"/>
              <a:t>Optimization</a:t>
            </a:r>
            <a:endParaRPr lang="en" sz="2400" b="1" dirty="0"/>
          </a:p>
        </p:txBody>
      </p:sp>
      <p:cxnSp>
        <p:nvCxnSpPr>
          <p:cNvPr id="38" name="Straight Arrow Connector 20">
            <a:extLst>
              <a:ext uri="{FF2B5EF4-FFF2-40B4-BE49-F238E27FC236}">
                <a16:creationId xmlns:a16="http://schemas.microsoft.com/office/drawing/2014/main" id="{58751167-7729-435A-9ED0-DB7B9D1BF562}"/>
              </a:ext>
            </a:extLst>
          </p:cNvPr>
          <p:cNvCxnSpPr>
            <a:cxnSpLocks/>
          </p:cNvCxnSpPr>
          <p:nvPr/>
        </p:nvCxnSpPr>
        <p:spPr>
          <a:xfrm>
            <a:off x="514599" y="2219543"/>
            <a:ext cx="1123406" cy="238356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20">
            <a:extLst>
              <a:ext uri="{FF2B5EF4-FFF2-40B4-BE49-F238E27FC236}">
                <a16:creationId xmlns:a16="http://schemas.microsoft.com/office/drawing/2014/main" id="{A7546E91-49BD-4E02-B265-DCD0D7B8DEE3}"/>
              </a:ext>
            </a:extLst>
          </p:cNvPr>
          <p:cNvCxnSpPr/>
          <p:nvPr/>
        </p:nvCxnSpPr>
        <p:spPr>
          <a:xfrm flipV="1">
            <a:off x="4011552" y="4421687"/>
            <a:ext cx="688069" cy="2099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20">
            <a:extLst>
              <a:ext uri="{FF2B5EF4-FFF2-40B4-BE49-F238E27FC236}">
                <a16:creationId xmlns:a16="http://schemas.microsoft.com/office/drawing/2014/main" id="{7153965D-C5E3-4CC3-933B-CAC59AFADB87}"/>
              </a:ext>
            </a:extLst>
          </p:cNvPr>
          <p:cNvCxnSpPr>
            <a:cxnSpLocks/>
          </p:cNvCxnSpPr>
          <p:nvPr/>
        </p:nvCxnSpPr>
        <p:spPr>
          <a:xfrm>
            <a:off x="4011552" y="4641439"/>
            <a:ext cx="688069" cy="15719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Shape 160">
            <a:extLst>
              <a:ext uri="{FF2B5EF4-FFF2-40B4-BE49-F238E27FC236}">
                <a16:creationId xmlns:a16="http://schemas.microsoft.com/office/drawing/2014/main" id="{DDAB013F-7180-4971-8088-AE3D012CC6AE}"/>
              </a:ext>
            </a:extLst>
          </p:cNvPr>
          <p:cNvSpPr txBox="1">
            <a:spLocks/>
          </p:cNvSpPr>
          <p:nvPr/>
        </p:nvSpPr>
        <p:spPr>
          <a:xfrm>
            <a:off x="4762487" y="4155769"/>
            <a:ext cx="4450530" cy="525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Char char="▪"/>
              <a:defRPr sz="30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Char char="▫"/>
              <a:defRPr sz="24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24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>
              <a:spcBef>
                <a:spcPts val="0"/>
              </a:spcBef>
              <a:buFont typeface="Nixie One"/>
              <a:buNone/>
            </a:pPr>
            <a:r>
              <a:rPr lang="fr-FR" sz="2000" b="1" dirty="0" err="1">
                <a:solidFill>
                  <a:schemeClr val="tx1"/>
                </a:solidFill>
              </a:rPr>
              <a:t>Linear</a:t>
            </a:r>
            <a:r>
              <a:rPr lang="fr-FR" sz="2000" b="1" dirty="0">
                <a:solidFill>
                  <a:schemeClr val="tx1"/>
                </a:solidFill>
              </a:rPr>
              <a:t> </a:t>
            </a:r>
            <a:r>
              <a:rPr lang="fr-FR" sz="2000" b="1" dirty="0" err="1">
                <a:solidFill>
                  <a:schemeClr val="tx1"/>
                </a:solidFill>
              </a:rPr>
              <a:t>programming</a:t>
            </a:r>
            <a:r>
              <a:rPr lang="fr-FR" sz="2000" b="1" dirty="0">
                <a:solidFill>
                  <a:schemeClr val="tx1"/>
                </a:solidFill>
              </a:rPr>
              <a:t> (</a:t>
            </a:r>
            <a:r>
              <a:rPr lang="fr-FR" sz="2000" b="1" dirty="0" err="1">
                <a:solidFill>
                  <a:schemeClr val="tx1"/>
                </a:solidFill>
              </a:rPr>
              <a:t>cvxopt</a:t>
            </a:r>
            <a:r>
              <a:rPr lang="fr-FR" sz="2000" b="1" dirty="0">
                <a:solidFill>
                  <a:schemeClr val="tx1"/>
                </a:solidFill>
              </a:rPr>
              <a:t>)</a:t>
            </a:r>
            <a:endParaRPr lang="en" sz="2000" b="1" dirty="0">
              <a:solidFill>
                <a:schemeClr val="tx1"/>
              </a:solidFill>
            </a:endParaRPr>
          </a:p>
        </p:txBody>
      </p:sp>
      <p:sp>
        <p:nvSpPr>
          <p:cNvPr id="51" name="Shape 160">
            <a:extLst>
              <a:ext uri="{FF2B5EF4-FFF2-40B4-BE49-F238E27FC236}">
                <a16:creationId xmlns:a16="http://schemas.microsoft.com/office/drawing/2014/main" id="{27956527-7C05-494C-B263-CB0DD7EB2EB7}"/>
              </a:ext>
            </a:extLst>
          </p:cNvPr>
          <p:cNvSpPr txBox="1">
            <a:spLocks/>
          </p:cNvSpPr>
          <p:nvPr/>
        </p:nvSpPr>
        <p:spPr>
          <a:xfrm>
            <a:off x="4758130" y="4500072"/>
            <a:ext cx="2621730" cy="525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Char char="▪"/>
              <a:defRPr sz="30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Char char="▫"/>
              <a:defRPr sz="24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24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>
              <a:spcBef>
                <a:spcPts val="0"/>
              </a:spcBef>
              <a:buFont typeface="Nixie One"/>
              <a:buNone/>
            </a:pPr>
            <a:r>
              <a:rPr lang="fr-FR" sz="2000" b="1" dirty="0" err="1">
                <a:solidFill>
                  <a:schemeClr val="tx1"/>
                </a:solidFill>
              </a:rPr>
              <a:t>Metaheuristics</a:t>
            </a:r>
            <a:endParaRPr lang="en" sz="20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8026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60">
            <a:extLst>
              <a:ext uri="{FF2B5EF4-FFF2-40B4-BE49-F238E27FC236}">
                <a16:creationId xmlns:a16="http://schemas.microsoft.com/office/drawing/2014/main" id="{A5005F68-C263-4A5F-A77C-74DF8A6232DD}"/>
              </a:ext>
            </a:extLst>
          </p:cNvPr>
          <p:cNvSpPr txBox="1">
            <a:spLocks/>
          </p:cNvSpPr>
          <p:nvPr/>
        </p:nvSpPr>
        <p:spPr>
          <a:xfrm>
            <a:off x="3657600" y="769600"/>
            <a:ext cx="4572000" cy="152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Char char="▪"/>
              <a:defRPr sz="30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Char char="▫"/>
              <a:defRPr sz="24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24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fr-FR" sz="2800" b="1" dirty="0" err="1"/>
              <a:t>pyNMS</a:t>
            </a:r>
            <a:endParaRPr lang="en" sz="2800" b="1" dirty="0"/>
          </a:p>
          <a:p>
            <a:pPr>
              <a:spcBef>
                <a:spcPts val="0"/>
              </a:spcBef>
              <a:buNone/>
            </a:pPr>
            <a:endParaRPr lang="en" sz="2000" b="1" dirty="0"/>
          </a:p>
        </p:txBody>
      </p:sp>
      <p:cxnSp>
        <p:nvCxnSpPr>
          <p:cNvPr id="6" name="Straight Arrow Connector 20">
            <a:extLst>
              <a:ext uri="{FF2B5EF4-FFF2-40B4-BE49-F238E27FC236}">
                <a16:creationId xmlns:a16="http://schemas.microsoft.com/office/drawing/2014/main" id="{1F42F272-9144-482E-B8A3-974344AB6DF7}"/>
              </a:ext>
            </a:extLst>
          </p:cNvPr>
          <p:cNvCxnSpPr>
            <a:cxnSpLocks/>
          </p:cNvCxnSpPr>
          <p:nvPr/>
        </p:nvCxnSpPr>
        <p:spPr>
          <a:xfrm>
            <a:off x="4343400" y="1047750"/>
            <a:ext cx="0" cy="30494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hape 160">
            <a:extLst>
              <a:ext uri="{FF2B5EF4-FFF2-40B4-BE49-F238E27FC236}">
                <a16:creationId xmlns:a16="http://schemas.microsoft.com/office/drawing/2014/main" id="{0F1CD4E1-BD22-44E5-A67B-B512A2EF8E50}"/>
              </a:ext>
            </a:extLst>
          </p:cNvPr>
          <p:cNvSpPr txBox="1">
            <a:spLocks/>
          </p:cNvSpPr>
          <p:nvPr/>
        </p:nvSpPr>
        <p:spPr>
          <a:xfrm>
            <a:off x="3276600" y="1718150"/>
            <a:ext cx="4572000" cy="152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Char char="▪"/>
              <a:defRPr sz="30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Char char="▫"/>
              <a:defRPr sz="24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24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fr-FR" sz="2800" b="1" dirty="0" err="1"/>
              <a:t>pyGISS</a:t>
            </a:r>
            <a:r>
              <a:rPr lang="fr-FR" sz="2800" b="1" dirty="0"/>
              <a:t> (MIT)</a:t>
            </a:r>
            <a:endParaRPr lang="en" sz="2800" b="1" dirty="0"/>
          </a:p>
          <a:p>
            <a:pPr>
              <a:spcBef>
                <a:spcPts val="0"/>
              </a:spcBef>
              <a:buNone/>
            </a:pPr>
            <a:endParaRPr lang="en" sz="2000" b="1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4C00165-A079-486B-AD9F-5A39FF828C7A}"/>
              </a:ext>
            </a:extLst>
          </p:cNvPr>
          <p:cNvSpPr/>
          <p:nvPr/>
        </p:nvSpPr>
        <p:spPr>
          <a:xfrm>
            <a:off x="2667000" y="1888969"/>
            <a:ext cx="36721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0"/>
              </a:spcBef>
            </a:pPr>
            <a:r>
              <a:rPr lang="fr-FR" b="1" dirty="0">
                <a:hlinkClick r:id="rId2"/>
              </a:rPr>
              <a:t>https://</a:t>
            </a:r>
            <a:r>
              <a:rPr lang="fr-FR" b="1" dirty="0" err="1">
                <a:hlinkClick r:id="rId2"/>
              </a:rPr>
              <a:t>github.com</a:t>
            </a:r>
            <a:r>
              <a:rPr lang="fr-FR" b="1" dirty="0">
                <a:hlinkClick r:id="rId2"/>
              </a:rPr>
              <a:t>/</a:t>
            </a:r>
            <a:r>
              <a:rPr lang="fr-FR" b="1" dirty="0" err="1">
                <a:hlinkClick r:id="rId2"/>
              </a:rPr>
              <a:t>afourmy</a:t>
            </a:r>
            <a:r>
              <a:rPr lang="fr-FR" b="1" dirty="0">
                <a:hlinkClick r:id="rId2"/>
              </a:rPr>
              <a:t>/</a:t>
            </a:r>
            <a:r>
              <a:rPr lang="fr-FR" b="1" dirty="0" err="1">
                <a:hlinkClick r:id="rId2"/>
              </a:rPr>
              <a:t>pyGISS</a:t>
            </a:r>
            <a:endParaRPr lang="fr-FR" b="1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5B3F67C2-0CF3-44C8-BF4E-22223CB02B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5679" y="2495550"/>
            <a:ext cx="4114800" cy="224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5946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60">
            <a:extLst>
              <a:ext uri="{FF2B5EF4-FFF2-40B4-BE49-F238E27FC236}">
                <a16:creationId xmlns:a16="http://schemas.microsoft.com/office/drawing/2014/main" id="{AA77F705-7252-4313-AF3F-F4AEF42FF9CE}"/>
              </a:ext>
            </a:extLst>
          </p:cNvPr>
          <p:cNvSpPr txBox="1">
            <a:spLocks/>
          </p:cNvSpPr>
          <p:nvPr/>
        </p:nvSpPr>
        <p:spPr>
          <a:xfrm>
            <a:off x="685800" y="1047750"/>
            <a:ext cx="8001000" cy="281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Char char="▪"/>
              <a:defRPr sz="30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Char char="▫"/>
              <a:defRPr sz="24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24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 marL="514350" indent="-514350">
              <a:spcBef>
                <a:spcPts val="0"/>
              </a:spcBef>
              <a:buFont typeface="Wingdings" panose="05000000000000000000" pitchFamily="2" charset="2"/>
              <a:buChar char="Ø"/>
            </a:pPr>
            <a:endParaRPr lang="fr-FR" sz="2000" b="1" dirty="0">
              <a:hlinkClick r:id="rId3"/>
            </a:endParaRPr>
          </a:p>
          <a:p>
            <a:pPr marL="514350" indent="-514350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fr-FR" sz="2400" b="1" dirty="0">
                <a:hlinkClick r:id="rId4"/>
              </a:rPr>
              <a:t>https://github.com/afourmy/pyNMS</a:t>
            </a:r>
            <a:endParaRPr lang="fr-FR" sz="2400" b="1" dirty="0"/>
          </a:p>
          <a:p>
            <a:pPr marL="514350" indent="-514350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fr-FR" sz="2400" b="1" dirty="0">
                <a:hlinkClick r:id="rId5"/>
              </a:rPr>
              <a:t>https://github.com/afourmy/pyGISS</a:t>
            </a:r>
            <a:endParaRPr lang="fr-FR" sz="2400" b="1" dirty="0"/>
          </a:p>
          <a:p>
            <a:pPr marL="514350" indent="-514350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fr-FR" sz="2400" b="1" dirty="0">
                <a:hlinkClick r:id="rId6"/>
              </a:rPr>
              <a:t>https://github.com/afourmy/EuroPython-2017</a:t>
            </a:r>
            <a:endParaRPr lang="fr-FR" sz="2400" b="1" dirty="0"/>
          </a:p>
          <a:p>
            <a:pPr marL="514350" indent="-514350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fr-FR" sz="2400" b="1" dirty="0">
                <a:hlinkClick r:id="rId7"/>
              </a:rPr>
              <a:t>https://github.com/Toblerity/Shapely</a:t>
            </a:r>
          </a:p>
          <a:p>
            <a:pPr marL="514350" indent="-514350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fr-FR" sz="2400" b="1" dirty="0">
                <a:hlinkClick r:id="rId7"/>
              </a:rPr>
              <a:t>https://github.com/jswhit/pyproj</a:t>
            </a:r>
          </a:p>
          <a:p>
            <a:pPr marL="514350" indent="-514350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fr-FR" sz="2400" b="1" dirty="0">
                <a:hlinkClick r:id="rId7"/>
              </a:rPr>
              <a:t>https://github.com/knipknap/exscript</a:t>
            </a:r>
            <a:endParaRPr lang="fr-FR" sz="2400" b="1" dirty="0"/>
          </a:p>
          <a:p>
            <a:pPr marL="514350" indent="-514350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fr-FR" sz="2400" b="1" dirty="0">
                <a:hlinkClick r:id="rId8"/>
              </a:rPr>
              <a:t>https://github.com/ktbyers/netmiko</a:t>
            </a:r>
            <a:endParaRPr lang="fr-FR" sz="2400" b="1" dirty="0"/>
          </a:p>
          <a:p>
            <a:pPr marL="514350" indent="-514350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fr-FR" sz="2400" b="1" dirty="0">
                <a:hlinkClick r:id="rId9"/>
              </a:rPr>
              <a:t>https://github.com/ansible/ansible</a:t>
            </a:r>
            <a:endParaRPr lang="fr-FR" sz="2400" b="1" dirty="0"/>
          </a:p>
          <a:p>
            <a:pPr>
              <a:spcBef>
                <a:spcPts val="0"/>
              </a:spcBef>
              <a:buNone/>
            </a:pPr>
            <a:endParaRPr lang="en" sz="2400" b="1" dirty="0"/>
          </a:p>
        </p:txBody>
      </p:sp>
      <p:sp>
        <p:nvSpPr>
          <p:cNvPr id="4" name="Shape 160">
            <a:extLst>
              <a:ext uri="{FF2B5EF4-FFF2-40B4-BE49-F238E27FC236}">
                <a16:creationId xmlns:a16="http://schemas.microsoft.com/office/drawing/2014/main" id="{E54B3EB2-755F-461C-97A9-CDBAB9E07438}"/>
              </a:ext>
            </a:extLst>
          </p:cNvPr>
          <p:cNvSpPr txBox="1">
            <a:spLocks/>
          </p:cNvSpPr>
          <p:nvPr/>
        </p:nvSpPr>
        <p:spPr>
          <a:xfrm>
            <a:off x="3429000" y="4171950"/>
            <a:ext cx="2057400" cy="525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Char char="▪"/>
              <a:defRPr sz="30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Char char="▫"/>
              <a:defRPr sz="24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24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>
              <a:spcBef>
                <a:spcPts val="0"/>
              </a:spcBef>
              <a:buFont typeface="Nixie One"/>
              <a:buNone/>
            </a:pPr>
            <a:r>
              <a:rPr lang="fr-FR" sz="2400" b="1" dirty="0" err="1"/>
              <a:t>Thank</a:t>
            </a:r>
            <a:r>
              <a:rPr lang="fr-FR" sz="2400" b="1" dirty="0"/>
              <a:t> </a:t>
            </a:r>
            <a:r>
              <a:rPr lang="fr-FR" sz="2400" b="1" dirty="0" err="1"/>
              <a:t>you</a:t>
            </a:r>
            <a:endParaRPr lang="en" sz="2400" b="1" dirty="0"/>
          </a:p>
        </p:txBody>
      </p:sp>
    </p:spTree>
    <p:extLst>
      <p:ext uri="{BB962C8B-B14F-4D97-AF65-F5344CB8AC3E}">
        <p14:creationId xmlns:p14="http://schemas.microsoft.com/office/powerpoint/2010/main" val="15827372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498" y="680151"/>
            <a:ext cx="3175561" cy="866063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6842" y="712854"/>
            <a:ext cx="3014564" cy="773854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584" y="1276350"/>
            <a:ext cx="3175561" cy="3175561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9" y="1733550"/>
            <a:ext cx="4204249" cy="2111466"/>
          </a:xfrm>
          <a:prstGeom prst="rect">
            <a:avLst/>
          </a:prstGeom>
        </p:spPr>
      </p:pic>
      <p:sp>
        <p:nvSpPr>
          <p:cNvPr id="7" name="TextBox 17"/>
          <p:cNvSpPr txBox="1"/>
          <p:nvPr/>
        </p:nvSpPr>
        <p:spPr>
          <a:xfrm>
            <a:off x="1111313" y="4030303"/>
            <a:ext cx="31558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>
                <a:latin typeface="Nixie One" charset="0"/>
              </a:rPr>
              <a:t>Ethernet (10G)</a:t>
            </a:r>
            <a:endParaRPr lang="en-US" sz="3200" b="1" dirty="0">
              <a:latin typeface="Nixie One" charset="0"/>
            </a:endParaRPr>
          </a:p>
        </p:txBody>
      </p:sp>
      <p:sp>
        <p:nvSpPr>
          <p:cNvPr id="8" name="TextBox 17"/>
          <p:cNvSpPr txBox="1"/>
          <p:nvPr/>
        </p:nvSpPr>
        <p:spPr>
          <a:xfrm>
            <a:off x="5410200" y="4025691"/>
            <a:ext cx="29437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>
                <a:latin typeface="Nixie One" charset="0"/>
              </a:rPr>
              <a:t>Optical </a:t>
            </a:r>
            <a:r>
              <a:rPr lang="fr-FR" sz="3200" b="1" dirty="0" err="1">
                <a:latin typeface="Nixie One" charset="0"/>
              </a:rPr>
              <a:t>fiber</a:t>
            </a:r>
            <a:endParaRPr lang="en-US" sz="3200" b="1" dirty="0">
              <a:latin typeface="Nixie On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40710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34615"/>
            <a:ext cx="7315200" cy="4869629"/>
          </a:xfrm>
          <a:prstGeom prst="rect">
            <a:avLst/>
          </a:prstGeom>
        </p:spPr>
      </p:pic>
      <p:sp>
        <p:nvSpPr>
          <p:cNvPr id="160" name="Shape 160"/>
          <p:cNvSpPr txBox="1">
            <a:spLocks noGrp="1"/>
          </p:cNvSpPr>
          <p:nvPr>
            <p:ph type="subTitle" idx="4294967295"/>
          </p:nvPr>
        </p:nvSpPr>
        <p:spPr>
          <a:xfrm>
            <a:off x="2715287" y="466266"/>
            <a:ext cx="3124200" cy="74295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-FR" sz="2800" b="1" dirty="0" err="1">
                <a:latin typeface="Nixie One"/>
                <a:sym typeface="Nixie One"/>
              </a:rPr>
              <a:t>Forwarding</a:t>
            </a:r>
            <a:r>
              <a:rPr lang="fr-FR" sz="2800" b="1" dirty="0">
                <a:latin typeface="Nixie One"/>
                <a:sym typeface="Nixie One"/>
              </a:rPr>
              <a:t> </a:t>
            </a:r>
            <a:r>
              <a:rPr lang="fr-FR" sz="2800" b="1" dirty="0" err="1">
                <a:latin typeface="Nixie One"/>
                <a:sym typeface="Nixie One"/>
              </a:rPr>
              <a:t>decision</a:t>
            </a:r>
            <a:endParaRPr lang="en" sz="2800" b="1" dirty="0">
              <a:latin typeface="Nixie One"/>
              <a:sym typeface="Nixie One"/>
            </a:endParaRPr>
          </a:p>
        </p:txBody>
      </p:sp>
      <p:cxnSp>
        <p:nvCxnSpPr>
          <p:cNvPr id="21" name="Straight Arrow Connector 20"/>
          <p:cNvCxnSpPr>
            <a:cxnSpLocks/>
          </p:cNvCxnSpPr>
          <p:nvPr/>
        </p:nvCxnSpPr>
        <p:spPr>
          <a:xfrm>
            <a:off x="4038600" y="2647950"/>
            <a:ext cx="0" cy="53572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0"/>
          <p:cNvCxnSpPr>
            <a:cxnSpLocks/>
          </p:cNvCxnSpPr>
          <p:nvPr/>
        </p:nvCxnSpPr>
        <p:spPr>
          <a:xfrm flipH="1" flipV="1">
            <a:off x="4191000" y="1429844"/>
            <a:ext cx="172774" cy="768947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Shape 160"/>
          <p:cNvSpPr txBox="1">
            <a:spLocks/>
          </p:cNvSpPr>
          <p:nvPr/>
        </p:nvSpPr>
        <p:spPr>
          <a:xfrm>
            <a:off x="2590800" y="3790950"/>
            <a:ext cx="5181600" cy="81518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Char char="▪"/>
              <a:defRPr sz="30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Char char="▫"/>
              <a:defRPr sz="24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24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>
              <a:spcBef>
                <a:spcPts val="0"/>
              </a:spcBef>
              <a:buFont typeface="Nixie One"/>
              <a:buNone/>
            </a:pPr>
            <a:r>
              <a:rPr lang="fr-FR" sz="2400" b="1" dirty="0" err="1">
                <a:solidFill>
                  <a:schemeClr val="tx1"/>
                </a:solidFill>
              </a:rPr>
              <a:t>Electrical</a:t>
            </a:r>
            <a:r>
              <a:rPr lang="fr-FR" sz="2400" b="1" dirty="0">
                <a:solidFill>
                  <a:schemeClr val="tx1"/>
                </a:solidFill>
              </a:rPr>
              <a:t> – Optical 		conversion </a:t>
            </a:r>
          </a:p>
          <a:p>
            <a:pPr>
              <a:spcBef>
                <a:spcPts val="0"/>
              </a:spcBef>
              <a:buFont typeface="Nixie One"/>
              <a:buNone/>
            </a:pPr>
            <a:r>
              <a:rPr lang="fr-FR" sz="2400" b="1" dirty="0">
                <a:solidFill>
                  <a:schemeClr val="tx1"/>
                </a:solidFill>
              </a:rPr>
              <a:t>			+</a:t>
            </a:r>
          </a:p>
          <a:p>
            <a:pPr>
              <a:spcBef>
                <a:spcPts val="0"/>
              </a:spcBef>
              <a:buFont typeface="Nixie One"/>
              <a:buNone/>
            </a:pPr>
            <a:r>
              <a:rPr lang="fr-FR" sz="2400" b="1" dirty="0" err="1">
                <a:solidFill>
                  <a:schemeClr val="tx1"/>
                </a:solidFill>
              </a:rPr>
              <a:t>Wavelength</a:t>
            </a:r>
            <a:r>
              <a:rPr lang="fr-FR" sz="2400" b="1" dirty="0">
                <a:solidFill>
                  <a:schemeClr val="tx1"/>
                </a:solidFill>
              </a:rPr>
              <a:t> </a:t>
            </a:r>
            <a:r>
              <a:rPr lang="fr-FR" sz="2400" b="1" dirty="0" err="1">
                <a:solidFill>
                  <a:schemeClr val="tx1"/>
                </a:solidFill>
              </a:rPr>
              <a:t>multiplexing</a:t>
            </a:r>
            <a:r>
              <a:rPr lang="fr-FR" sz="2400" b="1" dirty="0">
                <a:solidFill>
                  <a:schemeClr val="tx1"/>
                </a:solidFill>
              </a:rPr>
              <a:t> (WDM)</a:t>
            </a:r>
            <a:endParaRPr lang="en" sz="2400" b="1" dirty="0">
              <a:solidFill>
                <a:schemeClr val="tx1"/>
              </a:solidFill>
            </a:endParaRPr>
          </a:p>
          <a:p>
            <a:pPr marL="285750" indent="-285750">
              <a:spcBef>
                <a:spcPts val="0"/>
              </a:spcBef>
              <a:buFontTx/>
              <a:buChar char="-"/>
            </a:pPr>
            <a:endParaRPr lang="en" sz="1400" b="1" dirty="0">
              <a:solidFill>
                <a:schemeClr val="tx1"/>
              </a:solidFill>
            </a:endParaRPr>
          </a:p>
        </p:txBody>
      </p:sp>
      <p:cxnSp>
        <p:nvCxnSpPr>
          <p:cNvPr id="10" name="Straight Arrow Connector 20">
            <a:extLst>
              <a:ext uri="{FF2B5EF4-FFF2-40B4-BE49-F238E27FC236}">
                <a16:creationId xmlns:a16="http://schemas.microsoft.com/office/drawing/2014/main" id="{254C46A9-D767-4C24-BB6D-8F4BE60911AE}"/>
              </a:ext>
            </a:extLst>
          </p:cNvPr>
          <p:cNvCxnSpPr>
            <a:cxnSpLocks/>
          </p:cNvCxnSpPr>
          <p:nvPr/>
        </p:nvCxnSpPr>
        <p:spPr>
          <a:xfrm flipV="1">
            <a:off x="6661776" y="2343150"/>
            <a:ext cx="272424" cy="101333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hape 160">
            <a:extLst>
              <a:ext uri="{FF2B5EF4-FFF2-40B4-BE49-F238E27FC236}">
                <a16:creationId xmlns:a16="http://schemas.microsoft.com/office/drawing/2014/main" id="{8D75EBBE-D18F-4B35-BA92-16C61AA292D7}"/>
              </a:ext>
            </a:extLst>
          </p:cNvPr>
          <p:cNvSpPr txBox="1">
            <a:spLocks/>
          </p:cNvSpPr>
          <p:nvPr/>
        </p:nvSpPr>
        <p:spPr>
          <a:xfrm>
            <a:off x="5715000" y="1415899"/>
            <a:ext cx="3124200" cy="742950"/>
          </a:xfrm>
          <a:prstGeom prst="rect">
            <a:avLst/>
          </a:prstGeom>
        </p:spPr>
        <p:txBody>
          <a:bodyPr vert="horz" lIns="91425" tIns="91425" rIns="91425" bIns="91425" rtlCol="0" anchor="ctr" anchorCtr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sz="2800" b="1" dirty="0" err="1">
                <a:latin typeface="Nixie One"/>
                <a:sym typeface="Nixie One"/>
              </a:rPr>
              <a:t>Microwave</a:t>
            </a:r>
            <a:r>
              <a:rPr lang="fr-FR" sz="2800" b="1" dirty="0">
                <a:latin typeface="Nixie One"/>
                <a:sym typeface="Nixie One"/>
              </a:rPr>
              <a:t> transmission</a:t>
            </a:r>
            <a:endParaRPr lang="en" sz="2800" b="1" dirty="0">
              <a:latin typeface="Nixie One"/>
              <a:sym typeface="Nixie One"/>
            </a:endParaRPr>
          </a:p>
        </p:txBody>
      </p:sp>
    </p:spTree>
    <p:extLst>
      <p:ext uri="{BB962C8B-B14F-4D97-AF65-F5344CB8AC3E}">
        <p14:creationId xmlns:p14="http://schemas.microsoft.com/office/powerpoint/2010/main" val="1665745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548" y="376454"/>
            <a:ext cx="2126900" cy="1169795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181" y="1928971"/>
            <a:ext cx="2244132" cy="1164144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0311" y="3343136"/>
            <a:ext cx="1249301" cy="1249301"/>
          </a:xfrm>
          <a:prstGeom prst="rect">
            <a:avLst/>
          </a:prstGeom>
        </p:spPr>
      </p:pic>
      <p:sp>
        <p:nvSpPr>
          <p:cNvPr id="6" name="TextBox 17"/>
          <p:cNvSpPr txBox="1"/>
          <p:nvPr/>
        </p:nvSpPr>
        <p:spPr>
          <a:xfrm>
            <a:off x="835959" y="1535509"/>
            <a:ext cx="19580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latin typeface="Nixie One" charset="0"/>
              </a:rPr>
              <a:t>5620 SAM (Nokia)</a:t>
            </a:r>
            <a:endParaRPr lang="en-US" sz="1600" b="1" dirty="0">
              <a:latin typeface="Nixie One" charset="0"/>
            </a:endParaRPr>
          </a:p>
        </p:txBody>
      </p:sp>
      <p:sp>
        <p:nvSpPr>
          <p:cNvPr id="7" name="TextBox 17"/>
          <p:cNvSpPr txBox="1"/>
          <p:nvPr/>
        </p:nvSpPr>
        <p:spPr>
          <a:xfrm>
            <a:off x="899785" y="3096393"/>
            <a:ext cx="19580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latin typeface="Nixie One" charset="0"/>
              </a:rPr>
              <a:t>U2000 (</a:t>
            </a:r>
            <a:r>
              <a:rPr lang="fr-FR" sz="1600" b="1" dirty="0" err="1">
                <a:latin typeface="Nixie One" charset="0"/>
              </a:rPr>
              <a:t>Huawei</a:t>
            </a:r>
            <a:r>
              <a:rPr lang="fr-FR" sz="1600" b="1" dirty="0">
                <a:latin typeface="Nixie One" charset="0"/>
              </a:rPr>
              <a:t>)</a:t>
            </a:r>
            <a:endParaRPr lang="en-US" sz="1600" b="1" dirty="0">
              <a:latin typeface="Nixie One" charset="0"/>
            </a:endParaRPr>
          </a:p>
        </p:txBody>
      </p:sp>
      <p:sp>
        <p:nvSpPr>
          <p:cNvPr id="8" name="TextBox 17"/>
          <p:cNvSpPr txBox="1"/>
          <p:nvPr/>
        </p:nvSpPr>
        <p:spPr>
          <a:xfrm>
            <a:off x="799686" y="4500835"/>
            <a:ext cx="21373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 err="1">
                <a:latin typeface="Nixie One" charset="0"/>
              </a:rPr>
              <a:t>OneControl</a:t>
            </a:r>
            <a:r>
              <a:rPr lang="fr-FR" sz="1600" b="1" dirty="0">
                <a:latin typeface="Nixie One" charset="0"/>
              </a:rPr>
              <a:t> (</a:t>
            </a:r>
            <a:r>
              <a:rPr lang="fr-FR" sz="1600" b="1" dirty="0" err="1">
                <a:latin typeface="Nixie One" charset="0"/>
              </a:rPr>
              <a:t>Ciena</a:t>
            </a:r>
            <a:r>
              <a:rPr lang="fr-FR" sz="1600" b="1" dirty="0">
                <a:latin typeface="Nixie One" charset="0"/>
              </a:rPr>
              <a:t>)</a:t>
            </a:r>
            <a:endParaRPr lang="en-US" sz="1600" b="1" dirty="0">
              <a:latin typeface="Nixie One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57200" y="209550"/>
            <a:ext cx="2717765" cy="470169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hape 160"/>
          <p:cNvSpPr txBox="1">
            <a:spLocks/>
          </p:cNvSpPr>
          <p:nvPr/>
        </p:nvSpPr>
        <p:spPr>
          <a:xfrm>
            <a:off x="3398801" y="2190750"/>
            <a:ext cx="5592799" cy="147350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Char char="▪"/>
              <a:defRPr sz="30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Char char="▫"/>
              <a:defRPr sz="24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24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en" sz="2400" b="1" dirty="0">
                <a:solidFill>
                  <a:srgbClr val="FF0000"/>
                </a:solidFill>
              </a:rPr>
              <a:t>Network Management System </a:t>
            </a:r>
            <a:r>
              <a:rPr lang="en" sz="2400" b="1" dirty="0"/>
              <a:t>(NMS) are provided by equipment manufacturers :</a:t>
            </a:r>
          </a:p>
          <a:p>
            <a:pPr marL="285750" indent="-285750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fr-FR" sz="2400" b="1" dirty="0"/>
              <a:t>Network </a:t>
            </a:r>
            <a:r>
              <a:rPr lang="fr-FR" sz="2400" b="1" dirty="0" err="1">
                <a:solidFill>
                  <a:srgbClr val="FF0000"/>
                </a:solidFill>
              </a:rPr>
              <a:t>visualization</a:t>
            </a:r>
            <a:endParaRPr lang="fr-FR" sz="2400" b="1" dirty="0">
              <a:solidFill>
                <a:srgbClr val="FF0000"/>
              </a:solidFill>
            </a:endParaRPr>
          </a:p>
          <a:p>
            <a:pPr marL="285750" indent="-285750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fr-FR" sz="2400" b="1" dirty="0"/>
              <a:t>Network</a:t>
            </a:r>
            <a:r>
              <a:rPr lang="fr-FR" sz="2400" b="1" dirty="0">
                <a:solidFill>
                  <a:srgbClr val="FF0000"/>
                </a:solidFill>
              </a:rPr>
              <a:t> </a:t>
            </a:r>
            <a:r>
              <a:rPr lang="fr-FR" sz="2400" b="1" dirty="0" err="1">
                <a:solidFill>
                  <a:srgbClr val="FF0000"/>
                </a:solidFill>
              </a:rPr>
              <a:t>inventory</a:t>
            </a:r>
            <a:endParaRPr lang="fr-FR" sz="2400" b="1" dirty="0">
              <a:solidFill>
                <a:srgbClr val="FF0000"/>
              </a:solidFill>
            </a:endParaRPr>
          </a:p>
          <a:p>
            <a:pPr marL="285750" indent="-285750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" sz="2400" b="1" dirty="0"/>
              <a:t>Network </a:t>
            </a:r>
            <a:r>
              <a:rPr lang="en" sz="2400" b="1" dirty="0">
                <a:solidFill>
                  <a:srgbClr val="FF0000"/>
                </a:solidFill>
              </a:rPr>
              <a:t>provisioning</a:t>
            </a:r>
          </a:p>
          <a:p>
            <a:pPr marL="285750" indent="-285750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" sz="2400" b="1" dirty="0"/>
              <a:t>Network </a:t>
            </a:r>
            <a:r>
              <a:rPr lang="en" sz="2400" b="1" dirty="0">
                <a:solidFill>
                  <a:srgbClr val="FF0000"/>
                </a:solidFill>
              </a:rPr>
              <a:t>supervision</a:t>
            </a:r>
          </a:p>
          <a:p>
            <a:pPr marL="285750" indent="-285750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" sz="2400" b="1" dirty="0"/>
              <a:t>Network </a:t>
            </a:r>
            <a:r>
              <a:rPr lang="fr-FR" sz="2400" b="1" dirty="0">
                <a:solidFill>
                  <a:srgbClr val="FF0000"/>
                </a:solidFill>
              </a:rPr>
              <a:t>automation </a:t>
            </a:r>
            <a:r>
              <a:rPr lang="fr-FR" sz="2400" b="1" dirty="0">
                <a:solidFill>
                  <a:schemeClr val="tx1"/>
                </a:solidFill>
              </a:rPr>
              <a:t>(not </a:t>
            </a:r>
            <a:r>
              <a:rPr lang="fr-FR" sz="2400" b="1" dirty="0" err="1">
                <a:solidFill>
                  <a:schemeClr val="tx1"/>
                </a:solidFill>
              </a:rPr>
              <a:t>always</a:t>
            </a:r>
            <a:r>
              <a:rPr lang="fr-FR" sz="2400" b="1" dirty="0">
                <a:solidFill>
                  <a:schemeClr val="tx1"/>
                </a:solidFill>
              </a:rPr>
              <a:t>)</a:t>
            </a:r>
            <a:endParaRPr lang="en" sz="2400" b="1" dirty="0">
              <a:solidFill>
                <a:srgbClr val="FF0000"/>
              </a:solidFill>
            </a:endParaRPr>
          </a:p>
          <a:p>
            <a:pPr marL="285750" indent="-285750">
              <a:spcBef>
                <a:spcPts val="0"/>
              </a:spcBef>
              <a:buFont typeface="Wingdings" panose="05000000000000000000" pitchFamily="2" charset="2"/>
              <a:buChar char="Ø"/>
            </a:pPr>
            <a:endParaRPr lang="en" sz="2400" b="1" dirty="0">
              <a:solidFill>
                <a:schemeClr val="tx1"/>
              </a:solidFill>
            </a:endParaRPr>
          </a:p>
          <a:p>
            <a:pPr marL="285750" indent="-285750">
              <a:spcBef>
                <a:spcPts val="0"/>
              </a:spcBef>
              <a:buFont typeface="Wingdings" panose="05000000000000000000" pitchFamily="2" charset="2"/>
              <a:buChar char="Ø"/>
            </a:pPr>
            <a:endParaRPr lang="en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01032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 txBox="1">
            <a:spLocks noGrp="1"/>
          </p:cNvSpPr>
          <p:nvPr>
            <p:ph type="subTitle" idx="4294967295"/>
          </p:nvPr>
        </p:nvSpPr>
        <p:spPr>
          <a:xfrm>
            <a:off x="1034974" y="3943350"/>
            <a:ext cx="1774810" cy="74295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marL="0" indent="0" defTabSz="914400">
              <a:lnSpc>
                <a:spcPct val="100000"/>
              </a:lnSpc>
              <a:spcBef>
                <a:spcPts val="0"/>
              </a:spcBef>
              <a:buClr>
                <a:srgbClr val="114454"/>
              </a:buClr>
              <a:buSzPct val="100000"/>
              <a:buNone/>
              <a:defRPr/>
            </a:pPr>
            <a:r>
              <a:rPr lang="fr-FR" sz="2400" b="1" dirty="0">
                <a:solidFill>
                  <a:srgbClr val="114454"/>
                </a:solidFill>
                <a:latin typeface="Nixie One"/>
              </a:rPr>
              <a:t>Network </a:t>
            </a:r>
            <a:r>
              <a:rPr lang="fr-FR" sz="2400" b="1" dirty="0" err="1">
                <a:solidFill>
                  <a:srgbClr val="FF0000"/>
                </a:solidFill>
                <a:latin typeface="Nixie One"/>
              </a:rPr>
              <a:t>topology</a:t>
            </a:r>
            <a:endParaRPr lang="en" sz="2400" b="1" dirty="0">
              <a:solidFill>
                <a:srgbClr val="FF0000"/>
              </a:solidFill>
              <a:latin typeface="Nixie One"/>
            </a:endParaRPr>
          </a:p>
        </p:txBody>
      </p:sp>
      <p:pic>
        <p:nvPicPr>
          <p:cNvPr id="4099" name="Picture 3" descr="C:\Users\afourmy\Desktop\Pycon NetDim\network_random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34000" y="673068"/>
            <a:ext cx="3252347" cy="3116833"/>
          </a:xfrm>
          <a:prstGeom prst="rect">
            <a:avLst/>
          </a:prstGeom>
          <a:noFill/>
        </p:spPr>
      </p:pic>
      <p:pic>
        <p:nvPicPr>
          <p:cNvPr id="4100" name="Picture 4" descr="C:\Users\afourmy\Desktop\Pycon NetDim\network_excel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98759" y="686979"/>
            <a:ext cx="2247241" cy="3003629"/>
          </a:xfrm>
          <a:prstGeom prst="rect">
            <a:avLst/>
          </a:prstGeom>
          <a:noFill/>
        </p:spPr>
      </p:pic>
      <p:sp>
        <p:nvSpPr>
          <p:cNvPr id="18" name="Right Arrow 17"/>
          <p:cNvSpPr/>
          <p:nvPr/>
        </p:nvSpPr>
        <p:spPr>
          <a:xfrm>
            <a:off x="3657600" y="1756328"/>
            <a:ext cx="1447800" cy="914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Shape 160"/>
          <p:cNvSpPr txBox="1">
            <a:spLocks/>
          </p:cNvSpPr>
          <p:nvPr/>
        </p:nvSpPr>
        <p:spPr>
          <a:xfrm>
            <a:off x="5335604" y="3943350"/>
            <a:ext cx="3276600" cy="7429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tabLst/>
              <a:defRPr/>
            </a:pPr>
            <a:r>
              <a:rPr lang="en" sz="2400" b="1" noProof="0" dirty="0">
                <a:solidFill>
                  <a:srgbClr val="FF0000"/>
                </a:solidFill>
                <a:latin typeface="Nixie One"/>
                <a:ea typeface="Nixie One"/>
                <a:cs typeface="Nixie One"/>
                <a:sym typeface="Nixie One"/>
              </a:rPr>
              <a:t>Drawing</a:t>
            </a:r>
            <a:r>
              <a:rPr lang="en" sz="2400" b="1" noProof="0" dirty="0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rPr>
              <a:t> of the associated network</a:t>
            </a:r>
            <a:endParaRPr kumimoji="0" lang="en" sz="2400" b="1" i="0" u="none" strike="noStrike" kern="0" cap="none" spc="0" normalizeH="0" baseline="0" noProof="0" dirty="0">
              <a:ln>
                <a:noFill/>
              </a:ln>
              <a:solidFill>
                <a:srgbClr val="114454"/>
              </a:solidFill>
              <a:effectLst/>
              <a:uLnTx/>
              <a:uFillTx/>
              <a:latin typeface="Nixie One"/>
              <a:ea typeface="Nixie One"/>
              <a:cs typeface="Nixie One"/>
              <a:sym typeface="Nixie One"/>
            </a:endParaRPr>
          </a:p>
        </p:txBody>
      </p:sp>
      <p:grpSp>
        <p:nvGrpSpPr>
          <p:cNvPr id="22" name="Shape 551"/>
          <p:cNvGrpSpPr/>
          <p:nvPr/>
        </p:nvGrpSpPr>
        <p:grpSpPr>
          <a:xfrm>
            <a:off x="4575005" y="2058305"/>
            <a:ext cx="272176" cy="272158"/>
            <a:chOff x="1951075" y="2333250"/>
            <a:chExt cx="381200" cy="381175"/>
          </a:xfrm>
        </p:grpSpPr>
        <p:sp>
          <p:nvSpPr>
            <p:cNvPr id="23" name="Shape 552"/>
            <p:cNvSpPr/>
            <p:nvPr/>
          </p:nvSpPr>
          <p:spPr>
            <a:xfrm>
              <a:off x="1951075" y="2333250"/>
              <a:ext cx="381200" cy="381175"/>
            </a:xfrm>
            <a:custGeom>
              <a:avLst/>
              <a:gdLst/>
              <a:ahLst/>
              <a:cxnLst/>
              <a:rect l="0" t="0" r="0" b="0"/>
              <a:pathLst>
                <a:path w="15248" h="15247" fill="none" extrusionOk="0">
                  <a:moveTo>
                    <a:pt x="7624" y="0"/>
                  </a:moveTo>
                  <a:lnTo>
                    <a:pt x="7624" y="0"/>
                  </a:lnTo>
                  <a:lnTo>
                    <a:pt x="7234" y="0"/>
                  </a:lnTo>
                  <a:lnTo>
                    <a:pt x="6845" y="49"/>
                  </a:lnTo>
                  <a:lnTo>
                    <a:pt x="6455" y="98"/>
                  </a:lnTo>
                  <a:lnTo>
                    <a:pt x="6090" y="147"/>
                  </a:lnTo>
                  <a:lnTo>
                    <a:pt x="5724" y="244"/>
                  </a:lnTo>
                  <a:lnTo>
                    <a:pt x="5359" y="341"/>
                  </a:lnTo>
                  <a:lnTo>
                    <a:pt x="4994" y="463"/>
                  </a:lnTo>
                  <a:lnTo>
                    <a:pt x="4653" y="609"/>
                  </a:lnTo>
                  <a:lnTo>
                    <a:pt x="4312" y="755"/>
                  </a:lnTo>
                  <a:lnTo>
                    <a:pt x="3995" y="926"/>
                  </a:lnTo>
                  <a:lnTo>
                    <a:pt x="3678" y="1096"/>
                  </a:lnTo>
                  <a:lnTo>
                    <a:pt x="3362" y="1291"/>
                  </a:lnTo>
                  <a:lnTo>
                    <a:pt x="3070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2" y="2241"/>
                  </a:lnTo>
                  <a:lnTo>
                    <a:pt x="1974" y="2509"/>
                  </a:lnTo>
                  <a:lnTo>
                    <a:pt x="1730" y="2777"/>
                  </a:lnTo>
                  <a:lnTo>
                    <a:pt x="1511" y="3069"/>
                  </a:lnTo>
                  <a:lnTo>
                    <a:pt x="1292" y="3361"/>
                  </a:lnTo>
                  <a:lnTo>
                    <a:pt x="1097" y="3678"/>
                  </a:lnTo>
                  <a:lnTo>
                    <a:pt x="926" y="3995"/>
                  </a:lnTo>
                  <a:lnTo>
                    <a:pt x="756" y="4311"/>
                  </a:lnTo>
                  <a:lnTo>
                    <a:pt x="610" y="4652"/>
                  </a:lnTo>
                  <a:lnTo>
                    <a:pt x="464" y="4993"/>
                  </a:lnTo>
                  <a:lnTo>
                    <a:pt x="342" y="5358"/>
                  </a:lnTo>
                  <a:lnTo>
                    <a:pt x="244" y="5724"/>
                  </a:lnTo>
                  <a:lnTo>
                    <a:pt x="147" y="6089"/>
                  </a:lnTo>
                  <a:lnTo>
                    <a:pt x="98" y="6454"/>
                  </a:lnTo>
                  <a:lnTo>
                    <a:pt x="50" y="6844"/>
                  </a:lnTo>
                  <a:lnTo>
                    <a:pt x="1" y="7234"/>
                  </a:lnTo>
                  <a:lnTo>
                    <a:pt x="1" y="7623"/>
                  </a:lnTo>
                  <a:lnTo>
                    <a:pt x="1" y="7623"/>
                  </a:lnTo>
                  <a:lnTo>
                    <a:pt x="1" y="8013"/>
                  </a:lnTo>
                  <a:lnTo>
                    <a:pt x="50" y="8403"/>
                  </a:lnTo>
                  <a:lnTo>
                    <a:pt x="98" y="8793"/>
                  </a:lnTo>
                  <a:lnTo>
                    <a:pt x="147" y="9158"/>
                  </a:lnTo>
                  <a:lnTo>
                    <a:pt x="244" y="9523"/>
                  </a:lnTo>
                  <a:lnTo>
                    <a:pt x="342" y="9889"/>
                  </a:lnTo>
                  <a:lnTo>
                    <a:pt x="464" y="10254"/>
                  </a:lnTo>
                  <a:lnTo>
                    <a:pt x="610" y="10595"/>
                  </a:lnTo>
                  <a:lnTo>
                    <a:pt x="756" y="10936"/>
                  </a:lnTo>
                  <a:lnTo>
                    <a:pt x="926" y="11252"/>
                  </a:lnTo>
                  <a:lnTo>
                    <a:pt x="1097" y="11569"/>
                  </a:lnTo>
                  <a:lnTo>
                    <a:pt x="1292" y="11886"/>
                  </a:lnTo>
                  <a:lnTo>
                    <a:pt x="1511" y="12178"/>
                  </a:lnTo>
                  <a:lnTo>
                    <a:pt x="1730" y="12470"/>
                  </a:lnTo>
                  <a:lnTo>
                    <a:pt x="1974" y="12738"/>
                  </a:lnTo>
                  <a:lnTo>
                    <a:pt x="2242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70" y="13737"/>
                  </a:lnTo>
                  <a:lnTo>
                    <a:pt x="3362" y="13956"/>
                  </a:lnTo>
                  <a:lnTo>
                    <a:pt x="3678" y="14151"/>
                  </a:lnTo>
                  <a:lnTo>
                    <a:pt x="3995" y="14321"/>
                  </a:lnTo>
                  <a:lnTo>
                    <a:pt x="4312" y="14492"/>
                  </a:lnTo>
                  <a:lnTo>
                    <a:pt x="4653" y="14638"/>
                  </a:lnTo>
                  <a:lnTo>
                    <a:pt x="4994" y="14784"/>
                  </a:lnTo>
                  <a:lnTo>
                    <a:pt x="5359" y="14906"/>
                  </a:lnTo>
                  <a:lnTo>
                    <a:pt x="5724" y="15003"/>
                  </a:lnTo>
                  <a:lnTo>
                    <a:pt x="6090" y="15100"/>
                  </a:lnTo>
                  <a:lnTo>
                    <a:pt x="6455" y="15149"/>
                  </a:lnTo>
                  <a:lnTo>
                    <a:pt x="6845" y="15198"/>
                  </a:lnTo>
                  <a:lnTo>
                    <a:pt x="7234" y="15247"/>
                  </a:lnTo>
                  <a:lnTo>
                    <a:pt x="7624" y="15247"/>
                  </a:lnTo>
                  <a:lnTo>
                    <a:pt x="7624" y="15247"/>
                  </a:lnTo>
                  <a:lnTo>
                    <a:pt x="8014" y="15247"/>
                  </a:lnTo>
                  <a:lnTo>
                    <a:pt x="8403" y="15198"/>
                  </a:lnTo>
                  <a:lnTo>
                    <a:pt x="8793" y="15149"/>
                  </a:lnTo>
                  <a:lnTo>
                    <a:pt x="9158" y="15100"/>
                  </a:lnTo>
                  <a:lnTo>
                    <a:pt x="9524" y="15003"/>
                  </a:lnTo>
                  <a:lnTo>
                    <a:pt x="9889" y="14906"/>
                  </a:lnTo>
                  <a:lnTo>
                    <a:pt x="10254" y="14784"/>
                  </a:lnTo>
                  <a:lnTo>
                    <a:pt x="10595" y="14638"/>
                  </a:lnTo>
                  <a:lnTo>
                    <a:pt x="10936" y="14492"/>
                  </a:lnTo>
                  <a:lnTo>
                    <a:pt x="11253" y="14321"/>
                  </a:lnTo>
                  <a:lnTo>
                    <a:pt x="11569" y="14151"/>
                  </a:lnTo>
                  <a:lnTo>
                    <a:pt x="11886" y="13956"/>
                  </a:lnTo>
                  <a:lnTo>
                    <a:pt x="12178" y="13737"/>
                  </a:lnTo>
                  <a:lnTo>
                    <a:pt x="12471" y="13517"/>
                  </a:lnTo>
                  <a:lnTo>
                    <a:pt x="12739" y="13274"/>
                  </a:lnTo>
                  <a:lnTo>
                    <a:pt x="13006" y="13006"/>
                  </a:lnTo>
                  <a:lnTo>
                    <a:pt x="13274" y="12738"/>
                  </a:lnTo>
                  <a:lnTo>
                    <a:pt x="13518" y="12470"/>
                  </a:lnTo>
                  <a:lnTo>
                    <a:pt x="13737" y="12178"/>
                  </a:lnTo>
                  <a:lnTo>
                    <a:pt x="13956" y="11886"/>
                  </a:lnTo>
                  <a:lnTo>
                    <a:pt x="14151" y="11569"/>
                  </a:lnTo>
                  <a:lnTo>
                    <a:pt x="14322" y="11252"/>
                  </a:lnTo>
                  <a:lnTo>
                    <a:pt x="14492" y="10936"/>
                  </a:lnTo>
                  <a:lnTo>
                    <a:pt x="14638" y="10595"/>
                  </a:lnTo>
                  <a:lnTo>
                    <a:pt x="14784" y="10254"/>
                  </a:lnTo>
                  <a:lnTo>
                    <a:pt x="14906" y="9889"/>
                  </a:lnTo>
                  <a:lnTo>
                    <a:pt x="15004" y="9523"/>
                  </a:lnTo>
                  <a:lnTo>
                    <a:pt x="15101" y="9158"/>
                  </a:lnTo>
                  <a:lnTo>
                    <a:pt x="15150" y="8793"/>
                  </a:lnTo>
                  <a:lnTo>
                    <a:pt x="15198" y="8403"/>
                  </a:lnTo>
                  <a:lnTo>
                    <a:pt x="15247" y="8013"/>
                  </a:lnTo>
                  <a:lnTo>
                    <a:pt x="15247" y="7623"/>
                  </a:lnTo>
                  <a:lnTo>
                    <a:pt x="15247" y="7623"/>
                  </a:lnTo>
                  <a:lnTo>
                    <a:pt x="15247" y="7234"/>
                  </a:lnTo>
                  <a:lnTo>
                    <a:pt x="15198" y="6844"/>
                  </a:lnTo>
                  <a:lnTo>
                    <a:pt x="15150" y="6454"/>
                  </a:lnTo>
                  <a:lnTo>
                    <a:pt x="15101" y="6089"/>
                  </a:lnTo>
                  <a:lnTo>
                    <a:pt x="15004" y="5724"/>
                  </a:lnTo>
                  <a:lnTo>
                    <a:pt x="14906" y="5358"/>
                  </a:lnTo>
                  <a:lnTo>
                    <a:pt x="14784" y="4993"/>
                  </a:lnTo>
                  <a:lnTo>
                    <a:pt x="14638" y="4652"/>
                  </a:lnTo>
                  <a:lnTo>
                    <a:pt x="14492" y="4311"/>
                  </a:lnTo>
                  <a:lnTo>
                    <a:pt x="14322" y="3995"/>
                  </a:lnTo>
                  <a:lnTo>
                    <a:pt x="14151" y="3678"/>
                  </a:lnTo>
                  <a:lnTo>
                    <a:pt x="13956" y="3361"/>
                  </a:lnTo>
                  <a:lnTo>
                    <a:pt x="13737" y="3069"/>
                  </a:lnTo>
                  <a:lnTo>
                    <a:pt x="13518" y="2777"/>
                  </a:lnTo>
                  <a:lnTo>
                    <a:pt x="13274" y="2509"/>
                  </a:lnTo>
                  <a:lnTo>
                    <a:pt x="13006" y="2241"/>
                  </a:lnTo>
                  <a:lnTo>
                    <a:pt x="12739" y="1973"/>
                  </a:lnTo>
                  <a:lnTo>
                    <a:pt x="12471" y="1730"/>
                  </a:lnTo>
                  <a:lnTo>
                    <a:pt x="12178" y="1510"/>
                  </a:lnTo>
                  <a:lnTo>
                    <a:pt x="11886" y="1291"/>
                  </a:lnTo>
                  <a:lnTo>
                    <a:pt x="11569" y="1096"/>
                  </a:lnTo>
                  <a:lnTo>
                    <a:pt x="11253" y="926"/>
                  </a:lnTo>
                  <a:lnTo>
                    <a:pt x="10936" y="755"/>
                  </a:lnTo>
                  <a:lnTo>
                    <a:pt x="10595" y="609"/>
                  </a:lnTo>
                  <a:lnTo>
                    <a:pt x="10254" y="463"/>
                  </a:lnTo>
                  <a:lnTo>
                    <a:pt x="9889" y="341"/>
                  </a:lnTo>
                  <a:lnTo>
                    <a:pt x="9524" y="244"/>
                  </a:lnTo>
                  <a:lnTo>
                    <a:pt x="9158" y="147"/>
                  </a:lnTo>
                  <a:lnTo>
                    <a:pt x="8793" y="98"/>
                  </a:lnTo>
                  <a:lnTo>
                    <a:pt x="8403" y="49"/>
                  </a:lnTo>
                  <a:lnTo>
                    <a:pt x="8014" y="0"/>
                  </a:lnTo>
                  <a:lnTo>
                    <a:pt x="7624" y="0"/>
                  </a:lnTo>
                  <a:lnTo>
                    <a:pt x="7624" y="0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" name="Shape 553"/>
            <p:cNvSpPr/>
            <p:nvPr/>
          </p:nvSpPr>
          <p:spPr>
            <a:xfrm>
              <a:off x="2197675" y="2503125"/>
              <a:ext cx="43875" cy="47525"/>
            </a:xfrm>
            <a:custGeom>
              <a:avLst/>
              <a:gdLst/>
              <a:ahLst/>
              <a:cxnLst/>
              <a:rect l="0" t="0" r="0" b="0"/>
              <a:pathLst>
                <a:path w="1755" h="1901" fill="none" extrusionOk="0">
                  <a:moveTo>
                    <a:pt x="877" y="0"/>
                  </a:move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" name="Shape 554"/>
            <p:cNvSpPr/>
            <p:nvPr/>
          </p:nvSpPr>
          <p:spPr>
            <a:xfrm>
              <a:off x="2041800" y="2503125"/>
              <a:ext cx="43875" cy="47525"/>
            </a:xfrm>
            <a:custGeom>
              <a:avLst/>
              <a:gdLst/>
              <a:ahLst/>
              <a:cxnLst/>
              <a:rect l="0" t="0" r="0" b="0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" name="Shape 555"/>
            <p:cNvSpPr/>
            <p:nvPr/>
          </p:nvSpPr>
          <p:spPr>
            <a:xfrm>
              <a:off x="2041800" y="2584100"/>
              <a:ext cx="199750" cy="41425"/>
            </a:xfrm>
            <a:custGeom>
              <a:avLst/>
              <a:gdLst/>
              <a:ahLst/>
              <a:cxnLst/>
              <a:rect l="0" t="0" r="0" b="0"/>
              <a:pathLst>
                <a:path w="7990" h="1657" fill="none" extrusionOk="0">
                  <a:moveTo>
                    <a:pt x="1" y="1657"/>
                  </a:moveTo>
                  <a:lnTo>
                    <a:pt x="1" y="1657"/>
                  </a:lnTo>
                  <a:lnTo>
                    <a:pt x="415" y="1291"/>
                  </a:lnTo>
                  <a:lnTo>
                    <a:pt x="853" y="950"/>
                  </a:lnTo>
                  <a:lnTo>
                    <a:pt x="1340" y="683"/>
                  </a:lnTo>
                  <a:lnTo>
                    <a:pt x="1827" y="439"/>
                  </a:lnTo>
                  <a:lnTo>
                    <a:pt x="2363" y="244"/>
                  </a:lnTo>
                  <a:lnTo>
                    <a:pt x="2875" y="122"/>
                  </a:lnTo>
                  <a:lnTo>
                    <a:pt x="3435" y="49"/>
                  </a:lnTo>
                  <a:lnTo>
                    <a:pt x="3995" y="1"/>
                  </a:lnTo>
                  <a:lnTo>
                    <a:pt x="3995" y="1"/>
                  </a:lnTo>
                  <a:lnTo>
                    <a:pt x="4555" y="49"/>
                  </a:lnTo>
                  <a:lnTo>
                    <a:pt x="5115" y="122"/>
                  </a:lnTo>
                  <a:lnTo>
                    <a:pt x="5627" y="244"/>
                  </a:lnTo>
                  <a:lnTo>
                    <a:pt x="6163" y="439"/>
                  </a:lnTo>
                  <a:lnTo>
                    <a:pt x="6650" y="683"/>
                  </a:lnTo>
                  <a:lnTo>
                    <a:pt x="7137" y="950"/>
                  </a:lnTo>
                  <a:lnTo>
                    <a:pt x="7575" y="1291"/>
                  </a:lnTo>
                  <a:lnTo>
                    <a:pt x="7989" y="1657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2166098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 txBox="1">
            <a:spLocks noGrp="1"/>
          </p:cNvSpPr>
          <p:nvPr>
            <p:ph type="body" idx="1"/>
          </p:nvPr>
        </p:nvSpPr>
        <p:spPr>
          <a:xfrm>
            <a:off x="1107339" y="465921"/>
            <a:ext cx="2844586" cy="533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 dirty="0">
                <a:solidFill>
                  <a:srgbClr val="114454"/>
                </a:solidFill>
                <a:latin typeface="Nixie One"/>
              </a:rPr>
              <a:t>GPS coordinates</a:t>
            </a:r>
          </a:p>
        </p:txBody>
      </p:sp>
      <p:sp>
        <p:nvSpPr>
          <p:cNvPr id="178" name="Shape 178"/>
          <p:cNvSpPr txBox="1">
            <a:spLocks noGrp="1"/>
          </p:cNvSpPr>
          <p:nvPr>
            <p:ph type="body" idx="2"/>
          </p:nvPr>
        </p:nvSpPr>
        <p:spPr>
          <a:xfrm>
            <a:off x="5181600" y="490586"/>
            <a:ext cx="3416592" cy="533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-FR" sz="2400" b="1" dirty="0" err="1">
                <a:solidFill>
                  <a:srgbClr val="114454"/>
                </a:solidFill>
                <a:latin typeface="Nixie One"/>
              </a:rPr>
              <a:t>Drawing</a:t>
            </a:r>
            <a:r>
              <a:rPr lang="fr-FR" sz="2400" b="1" dirty="0">
                <a:solidFill>
                  <a:srgbClr val="114454"/>
                </a:solidFill>
                <a:latin typeface="Nixie One"/>
              </a:rPr>
              <a:t> </a:t>
            </a:r>
            <a:r>
              <a:rPr lang="fr-FR" sz="2400" b="1" dirty="0" err="1">
                <a:solidFill>
                  <a:srgbClr val="114454"/>
                </a:solidFill>
                <a:latin typeface="Nixie One"/>
              </a:rPr>
              <a:t>algorithm</a:t>
            </a:r>
            <a:endParaRPr lang="en" sz="2400" b="1" dirty="0">
              <a:solidFill>
                <a:srgbClr val="114454"/>
              </a:solidFill>
              <a:latin typeface="Nixie One"/>
            </a:endParaRPr>
          </a:p>
          <a:p>
            <a:pPr lvl="0" rtl="0">
              <a:spcBef>
                <a:spcPts val="0"/>
              </a:spcBef>
              <a:buNone/>
            </a:pPr>
            <a:endParaRPr lang="en" b="1" dirty="0"/>
          </a:p>
        </p:txBody>
      </p:sp>
      <p:pic>
        <p:nvPicPr>
          <p:cNvPr id="1026" name="Picture 2" descr="C:\Users\afourmy\Desktop\Pycon NetDim\ArcGIS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17562" y="1246207"/>
            <a:ext cx="3424139" cy="2857691"/>
          </a:xfrm>
          <a:prstGeom prst="rect">
            <a:avLst/>
          </a:prstGeom>
          <a:noFill/>
        </p:spPr>
      </p:pic>
      <p:grpSp>
        <p:nvGrpSpPr>
          <p:cNvPr id="2" name="Shape 644"/>
          <p:cNvGrpSpPr/>
          <p:nvPr/>
        </p:nvGrpSpPr>
        <p:grpSpPr>
          <a:xfrm>
            <a:off x="101386" y="854643"/>
            <a:ext cx="333902" cy="333902"/>
            <a:chOff x="5941025" y="3634400"/>
            <a:chExt cx="467650" cy="467650"/>
          </a:xfrm>
        </p:grpSpPr>
        <p:sp>
          <p:nvSpPr>
            <p:cNvPr id="17" name="Shape 645"/>
            <p:cNvSpPr/>
            <p:nvPr/>
          </p:nvSpPr>
          <p:spPr>
            <a:xfrm>
              <a:off x="5941025" y="3634400"/>
              <a:ext cx="467650" cy="467650"/>
            </a:xfrm>
            <a:custGeom>
              <a:avLst/>
              <a:gdLst/>
              <a:ahLst/>
              <a:cxnLst/>
              <a:rect l="0" t="0" r="0" b="0"/>
              <a:pathLst>
                <a:path w="18706" h="18706" fill="none" extrusionOk="0">
                  <a:moveTo>
                    <a:pt x="9353" y="1"/>
                  </a:moveTo>
                  <a:lnTo>
                    <a:pt x="9353" y="1"/>
                  </a:lnTo>
                  <a:lnTo>
                    <a:pt x="8866" y="25"/>
                  </a:lnTo>
                  <a:lnTo>
                    <a:pt x="8403" y="50"/>
                  </a:lnTo>
                  <a:lnTo>
                    <a:pt x="7940" y="123"/>
                  </a:lnTo>
                  <a:lnTo>
                    <a:pt x="7478" y="196"/>
                  </a:lnTo>
                  <a:lnTo>
                    <a:pt x="7015" y="293"/>
                  </a:lnTo>
                  <a:lnTo>
                    <a:pt x="6577" y="439"/>
                  </a:lnTo>
                  <a:lnTo>
                    <a:pt x="6138" y="585"/>
                  </a:lnTo>
                  <a:lnTo>
                    <a:pt x="5724" y="732"/>
                  </a:lnTo>
                  <a:lnTo>
                    <a:pt x="5310" y="926"/>
                  </a:lnTo>
                  <a:lnTo>
                    <a:pt x="4896" y="1146"/>
                  </a:lnTo>
                  <a:lnTo>
                    <a:pt x="4506" y="1365"/>
                  </a:lnTo>
                  <a:lnTo>
                    <a:pt x="4117" y="1608"/>
                  </a:lnTo>
                  <a:lnTo>
                    <a:pt x="3751" y="1876"/>
                  </a:lnTo>
                  <a:lnTo>
                    <a:pt x="3410" y="2144"/>
                  </a:lnTo>
                  <a:lnTo>
                    <a:pt x="3069" y="2436"/>
                  </a:lnTo>
                  <a:lnTo>
                    <a:pt x="2753" y="2753"/>
                  </a:lnTo>
                  <a:lnTo>
                    <a:pt x="2436" y="3070"/>
                  </a:lnTo>
                  <a:lnTo>
                    <a:pt x="2144" y="3411"/>
                  </a:lnTo>
                  <a:lnTo>
                    <a:pt x="1876" y="3752"/>
                  </a:lnTo>
                  <a:lnTo>
                    <a:pt x="1608" y="4117"/>
                  </a:lnTo>
                  <a:lnTo>
                    <a:pt x="1365" y="4507"/>
                  </a:lnTo>
                  <a:lnTo>
                    <a:pt x="1145" y="4896"/>
                  </a:lnTo>
                  <a:lnTo>
                    <a:pt x="926" y="5310"/>
                  </a:lnTo>
                  <a:lnTo>
                    <a:pt x="731" y="5724"/>
                  </a:lnTo>
                  <a:lnTo>
                    <a:pt x="585" y="6138"/>
                  </a:lnTo>
                  <a:lnTo>
                    <a:pt x="439" y="6577"/>
                  </a:lnTo>
                  <a:lnTo>
                    <a:pt x="293" y="7015"/>
                  </a:lnTo>
                  <a:lnTo>
                    <a:pt x="196" y="7478"/>
                  </a:lnTo>
                  <a:lnTo>
                    <a:pt x="123" y="7941"/>
                  </a:lnTo>
                  <a:lnTo>
                    <a:pt x="49" y="8403"/>
                  </a:lnTo>
                  <a:lnTo>
                    <a:pt x="25" y="8866"/>
                  </a:lnTo>
                  <a:lnTo>
                    <a:pt x="1" y="9353"/>
                  </a:lnTo>
                  <a:lnTo>
                    <a:pt x="1" y="9353"/>
                  </a:lnTo>
                  <a:lnTo>
                    <a:pt x="25" y="9840"/>
                  </a:lnTo>
                  <a:lnTo>
                    <a:pt x="49" y="10303"/>
                  </a:lnTo>
                  <a:lnTo>
                    <a:pt x="123" y="10766"/>
                  </a:lnTo>
                  <a:lnTo>
                    <a:pt x="196" y="11229"/>
                  </a:lnTo>
                  <a:lnTo>
                    <a:pt x="293" y="11691"/>
                  </a:lnTo>
                  <a:lnTo>
                    <a:pt x="439" y="12130"/>
                  </a:lnTo>
                  <a:lnTo>
                    <a:pt x="585" y="12568"/>
                  </a:lnTo>
                  <a:lnTo>
                    <a:pt x="731" y="12982"/>
                  </a:lnTo>
                  <a:lnTo>
                    <a:pt x="926" y="13396"/>
                  </a:lnTo>
                  <a:lnTo>
                    <a:pt x="1145" y="13810"/>
                  </a:lnTo>
                  <a:lnTo>
                    <a:pt x="1365" y="14200"/>
                  </a:lnTo>
                  <a:lnTo>
                    <a:pt x="1608" y="14590"/>
                  </a:lnTo>
                  <a:lnTo>
                    <a:pt x="1876" y="14955"/>
                  </a:lnTo>
                  <a:lnTo>
                    <a:pt x="2144" y="15296"/>
                  </a:lnTo>
                  <a:lnTo>
                    <a:pt x="2436" y="15637"/>
                  </a:lnTo>
                  <a:lnTo>
                    <a:pt x="2753" y="15953"/>
                  </a:lnTo>
                  <a:lnTo>
                    <a:pt x="3069" y="16270"/>
                  </a:lnTo>
                  <a:lnTo>
                    <a:pt x="3410" y="16562"/>
                  </a:lnTo>
                  <a:lnTo>
                    <a:pt x="3751" y="16830"/>
                  </a:lnTo>
                  <a:lnTo>
                    <a:pt x="4117" y="17098"/>
                  </a:lnTo>
                  <a:lnTo>
                    <a:pt x="4506" y="17342"/>
                  </a:lnTo>
                  <a:lnTo>
                    <a:pt x="4896" y="17561"/>
                  </a:lnTo>
                  <a:lnTo>
                    <a:pt x="5310" y="17780"/>
                  </a:lnTo>
                  <a:lnTo>
                    <a:pt x="5724" y="17975"/>
                  </a:lnTo>
                  <a:lnTo>
                    <a:pt x="6138" y="18121"/>
                  </a:lnTo>
                  <a:lnTo>
                    <a:pt x="6577" y="18267"/>
                  </a:lnTo>
                  <a:lnTo>
                    <a:pt x="7015" y="18413"/>
                  </a:lnTo>
                  <a:lnTo>
                    <a:pt x="7478" y="18511"/>
                  </a:lnTo>
                  <a:lnTo>
                    <a:pt x="7940" y="18584"/>
                  </a:lnTo>
                  <a:lnTo>
                    <a:pt x="8403" y="18657"/>
                  </a:lnTo>
                  <a:lnTo>
                    <a:pt x="8866" y="18681"/>
                  </a:lnTo>
                  <a:lnTo>
                    <a:pt x="9353" y="18706"/>
                  </a:lnTo>
                  <a:lnTo>
                    <a:pt x="9353" y="18706"/>
                  </a:lnTo>
                  <a:lnTo>
                    <a:pt x="9840" y="18681"/>
                  </a:lnTo>
                  <a:lnTo>
                    <a:pt x="10303" y="18657"/>
                  </a:lnTo>
                  <a:lnTo>
                    <a:pt x="10766" y="18584"/>
                  </a:lnTo>
                  <a:lnTo>
                    <a:pt x="11228" y="18511"/>
                  </a:lnTo>
                  <a:lnTo>
                    <a:pt x="11691" y="18413"/>
                  </a:lnTo>
                  <a:lnTo>
                    <a:pt x="12130" y="18267"/>
                  </a:lnTo>
                  <a:lnTo>
                    <a:pt x="12568" y="18121"/>
                  </a:lnTo>
                  <a:lnTo>
                    <a:pt x="12982" y="17975"/>
                  </a:lnTo>
                  <a:lnTo>
                    <a:pt x="13396" y="17780"/>
                  </a:lnTo>
                  <a:lnTo>
                    <a:pt x="13810" y="17561"/>
                  </a:lnTo>
                  <a:lnTo>
                    <a:pt x="14200" y="17342"/>
                  </a:lnTo>
                  <a:lnTo>
                    <a:pt x="14589" y="17098"/>
                  </a:lnTo>
                  <a:lnTo>
                    <a:pt x="14955" y="16830"/>
                  </a:lnTo>
                  <a:lnTo>
                    <a:pt x="15296" y="16562"/>
                  </a:lnTo>
                  <a:lnTo>
                    <a:pt x="15637" y="16270"/>
                  </a:lnTo>
                  <a:lnTo>
                    <a:pt x="15953" y="15953"/>
                  </a:lnTo>
                  <a:lnTo>
                    <a:pt x="16270" y="15637"/>
                  </a:lnTo>
                  <a:lnTo>
                    <a:pt x="16562" y="15296"/>
                  </a:lnTo>
                  <a:lnTo>
                    <a:pt x="16830" y="14955"/>
                  </a:lnTo>
                  <a:lnTo>
                    <a:pt x="17098" y="14590"/>
                  </a:lnTo>
                  <a:lnTo>
                    <a:pt x="17341" y="14200"/>
                  </a:lnTo>
                  <a:lnTo>
                    <a:pt x="17561" y="13810"/>
                  </a:lnTo>
                  <a:lnTo>
                    <a:pt x="17780" y="13396"/>
                  </a:lnTo>
                  <a:lnTo>
                    <a:pt x="17975" y="12982"/>
                  </a:lnTo>
                  <a:lnTo>
                    <a:pt x="18121" y="12568"/>
                  </a:lnTo>
                  <a:lnTo>
                    <a:pt x="18267" y="12130"/>
                  </a:lnTo>
                  <a:lnTo>
                    <a:pt x="18413" y="11691"/>
                  </a:lnTo>
                  <a:lnTo>
                    <a:pt x="18511" y="11229"/>
                  </a:lnTo>
                  <a:lnTo>
                    <a:pt x="18584" y="10766"/>
                  </a:lnTo>
                  <a:lnTo>
                    <a:pt x="18657" y="10303"/>
                  </a:lnTo>
                  <a:lnTo>
                    <a:pt x="18681" y="9840"/>
                  </a:lnTo>
                  <a:lnTo>
                    <a:pt x="18705" y="9353"/>
                  </a:lnTo>
                  <a:lnTo>
                    <a:pt x="18705" y="9353"/>
                  </a:lnTo>
                  <a:lnTo>
                    <a:pt x="18681" y="8866"/>
                  </a:lnTo>
                  <a:lnTo>
                    <a:pt x="18657" y="8403"/>
                  </a:lnTo>
                  <a:lnTo>
                    <a:pt x="18584" y="7941"/>
                  </a:lnTo>
                  <a:lnTo>
                    <a:pt x="18511" y="7478"/>
                  </a:lnTo>
                  <a:lnTo>
                    <a:pt x="18413" y="7015"/>
                  </a:lnTo>
                  <a:lnTo>
                    <a:pt x="18267" y="6577"/>
                  </a:lnTo>
                  <a:lnTo>
                    <a:pt x="18121" y="6138"/>
                  </a:lnTo>
                  <a:lnTo>
                    <a:pt x="17975" y="5724"/>
                  </a:lnTo>
                  <a:lnTo>
                    <a:pt x="17780" y="5310"/>
                  </a:lnTo>
                  <a:lnTo>
                    <a:pt x="17561" y="4896"/>
                  </a:lnTo>
                  <a:lnTo>
                    <a:pt x="17341" y="4507"/>
                  </a:lnTo>
                  <a:lnTo>
                    <a:pt x="17098" y="4117"/>
                  </a:lnTo>
                  <a:lnTo>
                    <a:pt x="16830" y="3752"/>
                  </a:lnTo>
                  <a:lnTo>
                    <a:pt x="16562" y="3411"/>
                  </a:lnTo>
                  <a:lnTo>
                    <a:pt x="16270" y="3070"/>
                  </a:lnTo>
                  <a:lnTo>
                    <a:pt x="15953" y="2753"/>
                  </a:lnTo>
                  <a:lnTo>
                    <a:pt x="15637" y="2436"/>
                  </a:lnTo>
                  <a:lnTo>
                    <a:pt x="15296" y="2144"/>
                  </a:lnTo>
                  <a:lnTo>
                    <a:pt x="14955" y="1876"/>
                  </a:lnTo>
                  <a:lnTo>
                    <a:pt x="14589" y="1608"/>
                  </a:lnTo>
                  <a:lnTo>
                    <a:pt x="14200" y="1365"/>
                  </a:lnTo>
                  <a:lnTo>
                    <a:pt x="13810" y="1146"/>
                  </a:lnTo>
                  <a:lnTo>
                    <a:pt x="13396" y="926"/>
                  </a:lnTo>
                  <a:lnTo>
                    <a:pt x="12982" y="732"/>
                  </a:lnTo>
                  <a:lnTo>
                    <a:pt x="12568" y="585"/>
                  </a:lnTo>
                  <a:lnTo>
                    <a:pt x="12130" y="439"/>
                  </a:lnTo>
                  <a:lnTo>
                    <a:pt x="11691" y="293"/>
                  </a:lnTo>
                  <a:lnTo>
                    <a:pt x="11228" y="196"/>
                  </a:lnTo>
                  <a:lnTo>
                    <a:pt x="10766" y="123"/>
                  </a:lnTo>
                  <a:lnTo>
                    <a:pt x="10303" y="50"/>
                  </a:lnTo>
                  <a:lnTo>
                    <a:pt x="9840" y="25"/>
                  </a:lnTo>
                  <a:lnTo>
                    <a:pt x="9353" y="1"/>
                  </a:lnTo>
                  <a:lnTo>
                    <a:pt x="9353" y="1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" name="Shape 646"/>
            <p:cNvSpPr/>
            <p:nvPr/>
          </p:nvSpPr>
          <p:spPr>
            <a:xfrm>
              <a:off x="6211975" y="3753150"/>
              <a:ext cx="19525" cy="18900"/>
            </a:xfrm>
            <a:custGeom>
              <a:avLst/>
              <a:gdLst/>
              <a:ahLst/>
              <a:cxnLst/>
              <a:rect l="0" t="0" r="0" b="0"/>
              <a:pathLst>
                <a:path w="781" h="756" fill="none" extrusionOk="0">
                  <a:moveTo>
                    <a:pt x="585" y="0"/>
                  </a:moveTo>
                  <a:lnTo>
                    <a:pt x="585" y="0"/>
                  </a:lnTo>
                  <a:lnTo>
                    <a:pt x="658" y="24"/>
                  </a:lnTo>
                  <a:lnTo>
                    <a:pt x="707" y="49"/>
                  </a:lnTo>
                  <a:lnTo>
                    <a:pt x="756" y="122"/>
                  </a:lnTo>
                  <a:lnTo>
                    <a:pt x="780" y="195"/>
                  </a:lnTo>
                  <a:lnTo>
                    <a:pt x="780" y="195"/>
                  </a:lnTo>
                  <a:lnTo>
                    <a:pt x="756" y="268"/>
                  </a:lnTo>
                  <a:lnTo>
                    <a:pt x="707" y="390"/>
                  </a:lnTo>
                  <a:lnTo>
                    <a:pt x="658" y="487"/>
                  </a:lnTo>
                  <a:lnTo>
                    <a:pt x="585" y="560"/>
                  </a:lnTo>
                  <a:lnTo>
                    <a:pt x="585" y="560"/>
                  </a:lnTo>
                  <a:lnTo>
                    <a:pt x="488" y="633"/>
                  </a:lnTo>
                  <a:lnTo>
                    <a:pt x="390" y="706"/>
                  </a:lnTo>
                  <a:lnTo>
                    <a:pt x="293" y="755"/>
                  </a:lnTo>
                  <a:lnTo>
                    <a:pt x="196" y="755"/>
                  </a:lnTo>
                  <a:lnTo>
                    <a:pt x="196" y="755"/>
                  </a:lnTo>
                  <a:lnTo>
                    <a:pt x="122" y="755"/>
                  </a:lnTo>
                  <a:lnTo>
                    <a:pt x="74" y="706"/>
                  </a:lnTo>
                  <a:lnTo>
                    <a:pt x="25" y="633"/>
                  </a:lnTo>
                  <a:lnTo>
                    <a:pt x="1" y="560"/>
                  </a:lnTo>
                  <a:lnTo>
                    <a:pt x="1" y="560"/>
                  </a:lnTo>
                  <a:lnTo>
                    <a:pt x="25" y="487"/>
                  </a:lnTo>
                  <a:lnTo>
                    <a:pt x="74" y="390"/>
                  </a:lnTo>
                  <a:lnTo>
                    <a:pt x="122" y="268"/>
                  </a:lnTo>
                  <a:lnTo>
                    <a:pt x="196" y="195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585" y="0"/>
                  </a:lnTo>
                  <a:lnTo>
                    <a:pt x="585" y="0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" name="Shape 647"/>
            <p:cNvSpPr/>
            <p:nvPr/>
          </p:nvSpPr>
          <p:spPr>
            <a:xfrm>
              <a:off x="5943475" y="3695900"/>
              <a:ext cx="177800" cy="351350"/>
            </a:xfrm>
            <a:custGeom>
              <a:avLst/>
              <a:gdLst/>
              <a:ahLst/>
              <a:cxnLst/>
              <a:rect l="0" t="0" r="0" b="0"/>
              <a:pathLst>
                <a:path w="7112" h="14054" fill="none" extrusionOk="0">
                  <a:moveTo>
                    <a:pt x="2582" y="780"/>
                  </a:moveTo>
                  <a:lnTo>
                    <a:pt x="2582" y="780"/>
                  </a:lnTo>
                  <a:lnTo>
                    <a:pt x="2752" y="780"/>
                  </a:lnTo>
                  <a:lnTo>
                    <a:pt x="2752" y="780"/>
                  </a:lnTo>
                  <a:lnTo>
                    <a:pt x="2996" y="780"/>
                  </a:lnTo>
                  <a:lnTo>
                    <a:pt x="3215" y="829"/>
                  </a:lnTo>
                  <a:lnTo>
                    <a:pt x="3386" y="878"/>
                  </a:lnTo>
                  <a:lnTo>
                    <a:pt x="3507" y="951"/>
                  </a:lnTo>
                  <a:lnTo>
                    <a:pt x="3507" y="951"/>
                  </a:lnTo>
                  <a:lnTo>
                    <a:pt x="3605" y="1024"/>
                  </a:lnTo>
                  <a:lnTo>
                    <a:pt x="3702" y="1048"/>
                  </a:lnTo>
                  <a:lnTo>
                    <a:pt x="3800" y="1024"/>
                  </a:lnTo>
                  <a:lnTo>
                    <a:pt x="3897" y="951"/>
                  </a:lnTo>
                  <a:lnTo>
                    <a:pt x="3897" y="951"/>
                  </a:lnTo>
                  <a:lnTo>
                    <a:pt x="3970" y="878"/>
                  </a:lnTo>
                  <a:lnTo>
                    <a:pt x="4092" y="829"/>
                  </a:lnTo>
                  <a:lnTo>
                    <a:pt x="4189" y="780"/>
                  </a:lnTo>
                  <a:lnTo>
                    <a:pt x="4262" y="780"/>
                  </a:lnTo>
                  <a:lnTo>
                    <a:pt x="4262" y="780"/>
                  </a:lnTo>
                  <a:lnTo>
                    <a:pt x="4384" y="731"/>
                  </a:lnTo>
                  <a:lnTo>
                    <a:pt x="4506" y="658"/>
                  </a:lnTo>
                  <a:lnTo>
                    <a:pt x="4676" y="537"/>
                  </a:lnTo>
                  <a:lnTo>
                    <a:pt x="4847" y="390"/>
                  </a:lnTo>
                  <a:lnTo>
                    <a:pt x="4847" y="390"/>
                  </a:lnTo>
                  <a:lnTo>
                    <a:pt x="5042" y="244"/>
                  </a:lnTo>
                  <a:lnTo>
                    <a:pt x="5285" y="123"/>
                  </a:lnTo>
                  <a:lnTo>
                    <a:pt x="5529" y="49"/>
                  </a:lnTo>
                  <a:lnTo>
                    <a:pt x="5797" y="1"/>
                  </a:lnTo>
                  <a:lnTo>
                    <a:pt x="5797" y="1"/>
                  </a:lnTo>
                  <a:lnTo>
                    <a:pt x="5894" y="25"/>
                  </a:lnTo>
                  <a:lnTo>
                    <a:pt x="5992" y="49"/>
                  </a:lnTo>
                  <a:lnTo>
                    <a:pt x="6040" y="74"/>
                  </a:lnTo>
                  <a:lnTo>
                    <a:pt x="6089" y="123"/>
                  </a:lnTo>
                  <a:lnTo>
                    <a:pt x="6089" y="171"/>
                  </a:lnTo>
                  <a:lnTo>
                    <a:pt x="6089" y="244"/>
                  </a:lnTo>
                  <a:lnTo>
                    <a:pt x="6040" y="317"/>
                  </a:lnTo>
                  <a:lnTo>
                    <a:pt x="5992" y="390"/>
                  </a:lnTo>
                  <a:lnTo>
                    <a:pt x="5992" y="390"/>
                  </a:lnTo>
                  <a:lnTo>
                    <a:pt x="5845" y="561"/>
                  </a:lnTo>
                  <a:lnTo>
                    <a:pt x="5772" y="707"/>
                  </a:lnTo>
                  <a:lnTo>
                    <a:pt x="5748" y="853"/>
                  </a:lnTo>
                  <a:lnTo>
                    <a:pt x="5772" y="926"/>
                  </a:lnTo>
                  <a:lnTo>
                    <a:pt x="5797" y="951"/>
                  </a:lnTo>
                  <a:lnTo>
                    <a:pt x="5797" y="951"/>
                  </a:lnTo>
                  <a:lnTo>
                    <a:pt x="5870" y="1048"/>
                  </a:lnTo>
                  <a:lnTo>
                    <a:pt x="5918" y="1145"/>
                  </a:lnTo>
                  <a:lnTo>
                    <a:pt x="5967" y="1243"/>
                  </a:lnTo>
                  <a:lnTo>
                    <a:pt x="5992" y="1340"/>
                  </a:lnTo>
                  <a:lnTo>
                    <a:pt x="5992" y="1340"/>
                  </a:lnTo>
                  <a:lnTo>
                    <a:pt x="5967" y="1438"/>
                  </a:lnTo>
                  <a:lnTo>
                    <a:pt x="5918" y="1535"/>
                  </a:lnTo>
                  <a:lnTo>
                    <a:pt x="5870" y="1633"/>
                  </a:lnTo>
                  <a:lnTo>
                    <a:pt x="5797" y="1730"/>
                  </a:lnTo>
                  <a:lnTo>
                    <a:pt x="5797" y="1730"/>
                  </a:lnTo>
                  <a:lnTo>
                    <a:pt x="5748" y="1754"/>
                  </a:lnTo>
                  <a:lnTo>
                    <a:pt x="5699" y="1754"/>
                  </a:lnTo>
                  <a:lnTo>
                    <a:pt x="5553" y="1754"/>
                  </a:lnTo>
                  <a:lnTo>
                    <a:pt x="5383" y="1657"/>
                  </a:lnTo>
                  <a:lnTo>
                    <a:pt x="5212" y="1535"/>
                  </a:lnTo>
                  <a:lnTo>
                    <a:pt x="5212" y="1535"/>
                  </a:lnTo>
                  <a:lnTo>
                    <a:pt x="5066" y="1389"/>
                  </a:lnTo>
                  <a:lnTo>
                    <a:pt x="4896" y="1316"/>
                  </a:lnTo>
                  <a:lnTo>
                    <a:pt x="4749" y="1292"/>
                  </a:lnTo>
                  <a:lnTo>
                    <a:pt x="4701" y="1316"/>
                  </a:lnTo>
                  <a:lnTo>
                    <a:pt x="4652" y="1340"/>
                  </a:lnTo>
                  <a:lnTo>
                    <a:pt x="4652" y="1340"/>
                  </a:lnTo>
                  <a:lnTo>
                    <a:pt x="4555" y="1413"/>
                  </a:lnTo>
                  <a:lnTo>
                    <a:pt x="4457" y="1486"/>
                  </a:lnTo>
                  <a:lnTo>
                    <a:pt x="4360" y="1511"/>
                  </a:lnTo>
                  <a:lnTo>
                    <a:pt x="4262" y="1535"/>
                  </a:lnTo>
                  <a:lnTo>
                    <a:pt x="4262" y="1535"/>
                  </a:lnTo>
                  <a:lnTo>
                    <a:pt x="4116" y="1559"/>
                  </a:lnTo>
                  <a:lnTo>
                    <a:pt x="4043" y="1584"/>
                  </a:lnTo>
                  <a:lnTo>
                    <a:pt x="3994" y="1633"/>
                  </a:lnTo>
                  <a:lnTo>
                    <a:pt x="3994" y="1633"/>
                  </a:lnTo>
                  <a:lnTo>
                    <a:pt x="3946" y="1657"/>
                  </a:lnTo>
                  <a:lnTo>
                    <a:pt x="3873" y="1681"/>
                  </a:lnTo>
                  <a:lnTo>
                    <a:pt x="3702" y="1730"/>
                  </a:lnTo>
                  <a:lnTo>
                    <a:pt x="3702" y="1730"/>
                  </a:lnTo>
                  <a:lnTo>
                    <a:pt x="3605" y="1730"/>
                  </a:lnTo>
                  <a:lnTo>
                    <a:pt x="3507" y="1779"/>
                  </a:lnTo>
                  <a:lnTo>
                    <a:pt x="3410" y="1827"/>
                  </a:lnTo>
                  <a:lnTo>
                    <a:pt x="3312" y="1900"/>
                  </a:lnTo>
                  <a:lnTo>
                    <a:pt x="3312" y="1900"/>
                  </a:lnTo>
                  <a:lnTo>
                    <a:pt x="3288" y="1949"/>
                  </a:lnTo>
                  <a:lnTo>
                    <a:pt x="3288" y="2022"/>
                  </a:lnTo>
                  <a:lnTo>
                    <a:pt x="3288" y="2144"/>
                  </a:lnTo>
                  <a:lnTo>
                    <a:pt x="3386" y="2314"/>
                  </a:lnTo>
                  <a:lnTo>
                    <a:pt x="3507" y="2485"/>
                  </a:lnTo>
                  <a:lnTo>
                    <a:pt x="3507" y="2485"/>
                  </a:lnTo>
                  <a:lnTo>
                    <a:pt x="3605" y="2558"/>
                  </a:lnTo>
                  <a:lnTo>
                    <a:pt x="3702" y="2582"/>
                  </a:lnTo>
                  <a:lnTo>
                    <a:pt x="3800" y="2607"/>
                  </a:lnTo>
                  <a:lnTo>
                    <a:pt x="3921" y="2607"/>
                  </a:lnTo>
                  <a:lnTo>
                    <a:pt x="4043" y="2582"/>
                  </a:lnTo>
                  <a:lnTo>
                    <a:pt x="4141" y="2534"/>
                  </a:lnTo>
                  <a:lnTo>
                    <a:pt x="4262" y="2461"/>
                  </a:lnTo>
                  <a:lnTo>
                    <a:pt x="4360" y="2388"/>
                  </a:lnTo>
                  <a:lnTo>
                    <a:pt x="4360" y="2388"/>
                  </a:lnTo>
                  <a:lnTo>
                    <a:pt x="4555" y="2193"/>
                  </a:lnTo>
                  <a:lnTo>
                    <a:pt x="4749" y="2047"/>
                  </a:lnTo>
                  <a:lnTo>
                    <a:pt x="4920" y="1949"/>
                  </a:lnTo>
                  <a:lnTo>
                    <a:pt x="5042" y="1900"/>
                  </a:lnTo>
                  <a:lnTo>
                    <a:pt x="5042" y="1900"/>
                  </a:lnTo>
                  <a:lnTo>
                    <a:pt x="5115" y="1925"/>
                  </a:lnTo>
                  <a:lnTo>
                    <a:pt x="5163" y="1974"/>
                  </a:lnTo>
                  <a:lnTo>
                    <a:pt x="5212" y="2022"/>
                  </a:lnTo>
                  <a:lnTo>
                    <a:pt x="5212" y="2095"/>
                  </a:lnTo>
                  <a:lnTo>
                    <a:pt x="5212" y="2095"/>
                  </a:lnTo>
                  <a:lnTo>
                    <a:pt x="5236" y="2168"/>
                  </a:lnTo>
                  <a:lnTo>
                    <a:pt x="5285" y="2241"/>
                  </a:lnTo>
                  <a:lnTo>
                    <a:pt x="5334" y="2266"/>
                  </a:lnTo>
                  <a:lnTo>
                    <a:pt x="5407" y="2290"/>
                  </a:lnTo>
                  <a:lnTo>
                    <a:pt x="5407" y="2290"/>
                  </a:lnTo>
                  <a:lnTo>
                    <a:pt x="5504" y="2314"/>
                  </a:lnTo>
                  <a:lnTo>
                    <a:pt x="5602" y="2339"/>
                  </a:lnTo>
                  <a:lnTo>
                    <a:pt x="5699" y="2412"/>
                  </a:lnTo>
                  <a:lnTo>
                    <a:pt x="5797" y="2485"/>
                  </a:lnTo>
                  <a:lnTo>
                    <a:pt x="5797" y="2485"/>
                  </a:lnTo>
                  <a:lnTo>
                    <a:pt x="5845" y="2558"/>
                  </a:lnTo>
                  <a:lnTo>
                    <a:pt x="5870" y="2680"/>
                  </a:lnTo>
                  <a:lnTo>
                    <a:pt x="5845" y="2777"/>
                  </a:lnTo>
                  <a:lnTo>
                    <a:pt x="5797" y="2850"/>
                  </a:lnTo>
                  <a:lnTo>
                    <a:pt x="5797" y="2850"/>
                  </a:lnTo>
                  <a:lnTo>
                    <a:pt x="5699" y="2923"/>
                  </a:lnTo>
                  <a:lnTo>
                    <a:pt x="5602" y="2996"/>
                  </a:lnTo>
                  <a:lnTo>
                    <a:pt x="5504" y="3045"/>
                  </a:lnTo>
                  <a:lnTo>
                    <a:pt x="5407" y="3045"/>
                  </a:lnTo>
                  <a:lnTo>
                    <a:pt x="5407" y="3045"/>
                  </a:lnTo>
                  <a:lnTo>
                    <a:pt x="5310" y="3069"/>
                  </a:lnTo>
                  <a:lnTo>
                    <a:pt x="5163" y="3167"/>
                  </a:lnTo>
                  <a:lnTo>
                    <a:pt x="4993" y="3289"/>
                  </a:lnTo>
                  <a:lnTo>
                    <a:pt x="4847" y="3435"/>
                  </a:lnTo>
                  <a:lnTo>
                    <a:pt x="4847" y="3435"/>
                  </a:lnTo>
                  <a:lnTo>
                    <a:pt x="4676" y="3581"/>
                  </a:lnTo>
                  <a:lnTo>
                    <a:pt x="4506" y="3703"/>
                  </a:lnTo>
                  <a:lnTo>
                    <a:pt x="4384" y="3776"/>
                  </a:lnTo>
                  <a:lnTo>
                    <a:pt x="4262" y="3800"/>
                  </a:lnTo>
                  <a:lnTo>
                    <a:pt x="4262" y="3800"/>
                  </a:lnTo>
                  <a:lnTo>
                    <a:pt x="4141" y="3849"/>
                  </a:lnTo>
                  <a:lnTo>
                    <a:pt x="3970" y="3971"/>
                  </a:lnTo>
                  <a:lnTo>
                    <a:pt x="3726" y="4165"/>
                  </a:lnTo>
                  <a:lnTo>
                    <a:pt x="3483" y="4409"/>
                  </a:lnTo>
                  <a:lnTo>
                    <a:pt x="3142" y="4750"/>
                  </a:lnTo>
                  <a:lnTo>
                    <a:pt x="3142" y="4750"/>
                  </a:lnTo>
                  <a:lnTo>
                    <a:pt x="3020" y="4847"/>
                  </a:lnTo>
                  <a:lnTo>
                    <a:pt x="2874" y="4969"/>
                  </a:lnTo>
                  <a:lnTo>
                    <a:pt x="2557" y="5164"/>
                  </a:lnTo>
                  <a:lnTo>
                    <a:pt x="2265" y="5286"/>
                  </a:lnTo>
                  <a:lnTo>
                    <a:pt x="2119" y="5310"/>
                  </a:lnTo>
                  <a:lnTo>
                    <a:pt x="1997" y="5335"/>
                  </a:lnTo>
                  <a:lnTo>
                    <a:pt x="1997" y="5335"/>
                  </a:lnTo>
                  <a:lnTo>
                    <a:pt x="1754" y="5335"/>
                  </a:lnTo>
                  <a:lnTo>
                    <a:pt x="1535" y="5383"/>
                  </a:lnTo>
                  <a:lnTo>
                    <a:pt x="1364" y="5456"/>
                  </a:lnTo>
                  <a:lnTo>
                    <a:pt x="1242" y="5529"/>
                  </a:lnTo>
                  <a:lnTo>
                    <a:pt x="1242" y="5529"/>
                  </a:lnTo>
                  <a:lnTo>
                    <a:pt x="1169" y="5602"/>
                  </a:lnTo>
                  <a:lnTo>
                    <a:pt x="1096" y="5700"/>
                  </a:lnTo>
                  <a:lnTo>
                    <a:pt x="1047" y="5797"/>
                  </a:lnTo>
                  <a:lnTo>
                    <a:pt x="1047" y="5895"/>
                  </a:lnTo>
                  <a:lnTo>
                    <a:pt x="1047" y="5895"/>
                  </a:lnTo>
                  <a:lnTo>
                    <a:pt x="1047" y="5992"/>
                  </a:lnTo>
                  <a:lnTo>
                    <a:pt x="1096" y="6090"/>
                  </a:lnTo>
                  <a:lnTo>
                    <a:pt x="1169" y="6187"/>
                  </a:lnTo>
                  <a:lnTo>
                    <a:pt x="1242" y="6284"/>
                  </a:lnTo>
                  <a:lnTo>
                    <a:pt x="1242" y="6284"/>
                  </a:lnTo>
                  <a:lnTo>
                    <a:pt x="1315" y="6357"/>
                  </a:lnTo>
                  <a:lnTo>
                    <a:pt x="1413" y="6406"/>
                  </a:lnTo>
                  <a:lnTo>
                    <a:pt x="1535" y="6455"/>
                  </a:lnTo>
                  <a:lnTo>
                    <a:pt x="1608" y="6455"/>
                  </a:lnTo>
                  <a:lnTo>
                    <a:pt x="1608" y="6455"/>
                  </a:lnTo>
                  <a:lnTo>
                    <a:pt x="1729" y="6504"/>
                  </a:lnTo>
                  <a:lnTo>
                    <a:pt x="1876" y="6601"/>
                  </a:lnTo>
                  <a:lnTo>
                    <a:pt x="2070" y="6747"/>
                  </a:lnTo>
                  <a:lnTo>
                    <a:pt x="2290" y="6942"/>
                  </a:lnTo>
                  <a:lnTo>
                    <a:pt x="2290" y="6942"/>
                  </a:lnTo>
                  <a:lnTo>
                    <a:pt x="2484" y="7137"/>
                  </a:lnTo>
                  <a:lnTo>
                    <a:pt x="2679" y="7283"/>
                  </a:lnTo>
                  <a:lnTo>
                    <a:pt x="2825" y="7380"/>
                  </a:lnTo>
                  <a:lnTo>
                    <a:pt x="2947" y="7405"/>
                  </a:lnTo>
                  <a:lnTo>
                    <a:pt x="2947" y="7405"/>
                  </a:lnTo>
                  <a:lnTo>
                    <a:pt x="3093" y="7380"/>
                  </a:lnTo>
                  <a:lnTo>
                    <a:pt x="3166" y="7356"/>
                  </a:lnTo>
                  <a:lnTo>
                    <a:pt x="3239" y="7332"/>
                  </a:lnTo>
                  <a:lnTo>
                    <a:pt x="3239" y="7332"/>
                  </a:lnTo>
                  <a:lnTo>
                    <a:pt x="3288" y="7283"/>
                  </a:lnTo>
                  <a:lnTo>
                    <a:pt x="3410" y="7259"/>
                  </a:lnTo>
                  <a:lnTo>
                    <a:pt x="3556" y="7234"/>
                  </a:lnTo>
                  <a:lnTo>
                    <a:pt x="3702" y="7234"/>
                  </a:lnTo>
                  <a:lnTo>
                    <a:pt x="3702" y="7234"/>
                  </a:lnTo>
                  <a:lnTo>
                    <a:pt x="3873" y="7234"/>
                  </a:lnTo>
                  <a:lnTo>
                    <a:pt x="4019" y="7283"/>
                  </a:lnTo>
                  <a:lnTo>
                    <a:pt x="4165" y="7332"/>
                  </a:lnTo>
                  <a:lnTo>
                    <a:pt x="4262" y="7429"/>
                  </a:lnTo>
                  <a:lnTo>
                    <a:pt x="4262" y="7429"/>
                  </a:lnTo>
                  <a:lnTo>
                    <a:pt x="4360" y="7502"/>
                  </a:lnTo>
                  <a:lnTo>
                    <a:pt x="4457" y="7551"/>
                  </a:lnTo>
                  <a:lnTo>
                    <a:pt x="4555" y="7600"/>
                  </a:lnTo>
                  <a:lnTo>
                    <a:pt x="4652" y="7600"/>
                  </a:lnTo>
                  <a:lnTo>
                    <a:pt x="4652" y="7600"/>
                  </a:lnTo>
                  <a:lnTo>
                    <a:pt x="4749" y="7648"/>
                  </a:lnTo>
                  <a:lnTo>
                    <a:pt x="4896" y="7721"/>
                  </a:lnTo>
                  <a:lnTo>
                    <a:pt x="5066" y="7843"/>
                  </a:lnTo>
                  <a:lnTo>
                    <a:pt x="5212" y="7989"/>
                  </a:lnTo>
                  <a:lnTo>
                    <a:pt x="5212" y="7989"/>
                  </a:lnTo>
                  <a:lnTo>
                    <a:pt x="5383" y="8135"/>
                  </a:lnTo>
                  <a:lnTo>
                    <a:pt x="5553" y="8257"/>
                  </a:lnTo>
                  <a:lnTo>
                    <a:pt x="5699" y="8330"/>
                  </a:lnTo>
                  <a:lnTo>
                    <a:pt x="5797" y="8355"/>
                  </a:lnTo>
                  <a:lnTo>
                    <a:pt x="5797" y="8355"/>
                  </a:lnTo>
                  <a:lnTo>
                    <a:pt x="5870" y="8379"/>
                  </a:lnTo>
                  <a:lnTo>
                    <a:pt x="5992" y="8428"/>
                  </a:lnTo>
                  <a:lnTo>
                    <a:pt x="6089" y="8476"/>
                  </a:lnTo>
                  <a:lnTo>
                    <a:pt x="6162" y="8549"/>
                  </a:lnTo>
                  <a:lnTo>
                    <a:pt x="6162" y="8549"/>
                  </a:lnTo>
                  <a:lnTo>
                    <a:pt x="6259" y="8622"/>
                  </a:lnTo>
                  <a:lnTo>
                    <a:pt x="6357" y="8695"/>
                  </a:lnTo>
                  <a:lnTo>
                    <a:pt x="6454" y="8720"/>
                  </a:lnTo>
                  <a:lnTo>
                    <a:pt x="6552" y="8744"/>
                  </a:lnTo>
                  <a:lnTo>
                    <a:pt x="6552" y="8744"/>
                  </a:lnTo>
                  <a:lnTo>
                    <a:pt x="6649" y="8769"/>
                  </a:lnTo>
                  <a:lnTo>
                    <a:pt x="6747" y="8793"/>
                  </a:lnTo>
                  <a:lnTo>
                    <a:pt x="6844" y="8866"/>
                  </a:lnTo>
                  <a:lnTo>
                    <a:pt x="6941" y="8939"/>
                  </a:lnTo>
                  <a:lnTo>
                    <a:pt x="6941" y="8939"/>
                  </a:lnTo>
                  <a:lnTo>
                    <a:pt x="7014" y="9036"/>
                  </a:lnTo>
                  <a:lnTo>
                    <a:pt x="7063" y="9134"/>
                  </a:lnTo>
                  <a:lnTo>
                    <a:pt x="7112" y="9231"/>
                  </a:lnTo>
                  <a:lnTo>
                    <a:pt x="7112" y="9304"/>
                  </a:lnTo>
                  <a:lnTo>
                    <a:pt x="7112" y="9304"/>
                  </a:lnTo>
                  <a:lnTo>
                    <a:pt x="7112" y="9402"/>
                  </a:lnTo>
                  <a:lnTo>
                    <a:pt x="7063" y="9499"/>
                  </a:lnTo>
                  <a:lnTo>
                    <a:pt x="7014" y="9597"/>
                  </a:lnTo>
                  <a:lnTo>
                    <a:pt x="6941" y="9694"/>
                  </a:lnTo>
                  <a:lnTo>
                    <a:pt x="6941" y="9694"/>
                  </a:lnTo>
                  <a:lnTo>
                    <a:pt x="6868" y="9791"/>
                  </a:lnTo>
                  <a:lnTo>
                    <a:pt x="6795" y="9889"/>
                  </a:lnTo>
                  <a:lnTo>
                    <a:pt x="6747" y="9986"/>
                  </a:lnTo>
                  <a:lnTo>
                    <a:pt x="6747" y="10084"/>
                  </a:lnTo>
                  <a:lnTo>
                    <a:pt x="6747" y="10084"/>
                  </a:lnTo>
                  <a:lnTo>
                    <a:pt x="6722" y="10181"/>
                  </a:lnTo>
                  <a:lnTo>
                    <a:pt x="6625" y="10327"/>
                  </a:lnTo>
                  <a:lnTo>
                    <a:pt x="6503" y="10473"/>
                  </a:lnTo>
                  <a:lnTo>
                    <a:pt x="6357" y="10644"/>
                  </a:lnTo>
                  <a:lnTo>
                    <a:pt x="6357" y="10644"/>
                  </a:lnTo>
                  <a:lnTo>
                    <a:pt x="6211" y="10814"/>
                  </a:lnTo>
                  <a:lnTo>
                    <a:pt x="6089" y="10961"/>
                  </a:lnTo>
                  <a:lnTo>
                    <a:pt x="6016" y="11107"/>
                  </a:lnTo>
                  <a:lnTo>
                    <a:pt x="5992" y="11204"/>
                  </a:lnTo>
                  <a:lnTo>
                    <a:pt x="5992" y="11204"/>
                  </a:lnTo>
                  <a:lnTo>
                    <a:pt x="5943" y="11326"/>
                  </a:lnTo>
                  <a:lnTo>
                    <a:pt x="5870" y="11472"/>
                  </a:lnTo>
                  <a:lnTo>
                    <a:pt x="5748" y="11618"/>
                  </a:lnTo>
                  <a:lnTo>
                    <a:pt x="5602" y="11789"/>
                  </a:lnTo>
                  <a:lnTo>
                    <a:pt x="5602" y="11789"/>
                  </a:lnTo>
                  <a:lnTo>
                    <a:pt x="5456" y="11935"/>
                  </a:lnTo>
                  <a:lnTo>
                    <a:pt x="5334" y="12105"/>
                  </a:lnTo>
                  <a:lnTo>
                    <a:pt x="5261" y="12251"/>
                  </a:lnTo>
                  <a:lnTo>
                    <a:pt x="5212" y="12349"/>
                  </a:lnTo>
                  <a:lnTo>
                    <a:pt x="5212" y="12349"/>
                  </a:lnTo>
                  <a:lnTo>
                    <a:pt x="5188" y="12446"/>
                  </a:lnTo>
                  <a:lnTo>
                    <a:pt x="5139" y="12568"/>
                  </a:lnTo>
                  <a:lnTo>
                    <a:pt x="5042" y="12714"/>
                  </a:lnTo>
                  <a:lnTo>
                    <a:pt x="4944" y="12836"/>
                  </a:lnTo>
                  <a:lnTo>
                    <a:pt x="4944" y="12836"/>
                  </a:lnTo>
                  <a:lnTo>
                    <a:pt x="4822" y="12958"/>
                  </a:lnTo>
                  <a:lnTo>
                    <a:pt x="4725" y="13079"/>
                  </a:lnTo>
                  <a:lnTo>
                    <a:pt x="4676" y="13201"/>
                  </a:lnTo>
                  <a:lnTo>
                    <a:pt x="4652" y="13299"/>
                  </a:lnTo>
                  <a:lnTo>
                    <a:pt x="4652" y="13299"/>
                  </a:lnTo>
                  <a:lnTo>
                    <a:pt x="4676" y="13469"/>
                  </a:lnTo>
                  <a:lnTo>
                    <a:pt x="4701" y="13542"/>
                  </a:lnTo>
                  <a:lnTo>
                    <a:pt x="4749" y="13591"/>
                  </a:lnTo>
                  <a:lnTo>
                    <a:pt x="4749" y="13591"/>
                  </a:lnTo>
                  <a:lnTo>
                    <a:pt x="4774" y="13640"/>
                  </a:lnTo>
                  <a:lnTo>
                    <a:pt x="4822" y="13713"/>
                  </a:lnTo>
                  <a:lnTo>
                    <a:pt x="4847" y="13883"/>
                  </a:lnTo>
                  <a:lnTo>
                    <a:pt x="4847" y="13883"/>
                  </a:lnTo>
                  <a:lnTo>
                    <a:pt x="4822" y="13956"/>
                  </a:lnTo>
                  <a:lnTo>
                    <a:pt x="4774" y="14005"/>
                  </a:lnTo>
                  <a:lnTo>
                    <a:pt x="4725" y="14054"/>
                  </a:lnTo>
                  <a:lnTo>
                    <a:pt x="4652" y="14054"/>
                  </a:lnTo>
                  <a:lnTo>
                    <a:pt x="4652" y="14054"/>
                  </a:lnTo>
                  <a:lnTo>
                    <a:pt x="4555" y="14054"/>
                  </a:lnTo>
                  <a:lnTo>
                    <a:pt x="4457" y="14005"/>
                  </a:lnTo>
                  <a:lnTo>
                    <a:pt x="4360" y="13956"/>
                  </a:lnTo>
                  <a:lnTo>
                    <a:pt x="4262" y="13883"/>
                  </a:lnTo>
                  <a:lnTo>
                    <a:pt x="4262" y="13883"/>
                  </a:lnTo>
                  <a:lnTo>
                    <a:pt x="4189" y="13761"/>
                  </a:lnTo>
                  <a:lnTo>
                    <a:pt x="4141" y="13615"/>
                  </a:lnTo>
                  <a:lnTo>
                    <a:pt x="4092" y="13469"/>
                  </a:lnTo>
                  <a:lnTo>
                    <a:pt x="4092" y="13299"/>
                  </a:lnTo>
                  <a:lnTo>
                    <a:pt x="4092" y="13299"/>
                  </a:lnTo>
                  <a:lnTo>
                    <a:pt x="4067" y="13152"/>
                  </a:lnTo>
                  <a:lnTo>
                    <a:pt x="4019" y="12982"/>
                  </a:lnTo>
                  <a:lnTo>
                    <a:pt x="3970" y="12836"/>
                  </a:lnTo>
                  <a:lnTo>
                    <a:pt x="3897" y="12738"/>
                  </a:lnTo>
                  <a:lnTo>
                    <a:pt x="3897" y="12738"/>
                  </a:lnTo>
                  <a:lnTo>
                    <a:pt x="3848" y="12690"/>
                  </a:lnTo>
                  <a:lnTo>
                    <a:pt x="3824" y="12592"/>
                  </a:lnTo>
                  <a:lnTo>
                    <a:pt x="3751" y="12349"/>
                  </a:lnTo>
                  <a:lnTo>
                    <a:pt x="3726" y="12056"/>
                  </a:lnTo>
                  <a:lnTo>
                    <a:pt x="3702" y="11716"/>
                  </a:lnTo>
                  <a:lnTo>
                    <a:pt x="3702" y="11472"/>
                  </a:lnTo>
                  <a:lnTo>
                    <a:pt x="3702" y="11472"/>
                  </a:lnTo>
                  <a:lnTo>
                    <a:pt x="3702" y="11301"/>
                  </a:lnTo>
                  <a:lnTo>
                    <a:pt x="3653" y="11107"/>
                  </a:lnTo>
                  <a:lnTo>
                    <a:pt x="3629" y="10936"/>
                  </a:lnTo>
                  <a:lnTo>
                    <a:pt x="3556" y="10741"/>
                  </a:lnTo>
                  <a:lnTo>
                    <a:pt x="3483" y="10571"/>
                  </a:lnTo>
                  <a:lnTo>
                    <a:pt x="3410" y="10425"/>
                  </a:lnTo>
                  <a:lnTo>
                    <a:pt x="3312" y="10279"/>
                  </a:lnTo>
                  <a:lnTo>
                    <a:pt x="3239" y="10181"/>
                  </a:lnTo>
                  <a:lnTo>
                    <a:pt x="3239" y="10181"/>
                  </a:lnTo>
                  <a:lnTo>
                    <a:pt x="3045" y="9962"/>
                  </a:lnTo>
                  <a:lnTo>
                    <a:pt x="2898" y="9767"/>
                  </a:lnTo>
                  <a:lnTo>
                    <a:pt x="2801" y="9621"/>
                  </a:lnTo>
                  <a:lnTo>
                    <a:pt x="2752" y="9499"/>
                  </a:lnTo>
                  <a:lnTo>
                    <a:pt x="2752" y="9499"/>
                  </a:lnTo>
                  <a:lnTo>
                    <a:pt x="2728" y="9353"/>
                  </a:lnTo>
                  <a:lnTo>
                    <a:pt x="2704" y="9280"/>
                  </a:lnTo>
                  <a:lnTo>
                    <a:pt x="2655" y="9231"/>
                  </a:lnTo>
                  <a:lnTo>
                    <a:pt x="2655" y="9231"/>
                  </a:lnTo>
                  <a:lnTo>
                    <a:pt x="2631" y="9158"/>
                  </a:lnTo>
                  <a:lnTo>
                    <a:pt x="2582" y="9036"/>
                  </a:lnTo>
                  <a:lnTo>
                    <a:pt x="2582" y="8890"/>
                  </a:lnTo>
                  <a:lnTo>
                    <a:pt x="2557" y="8744"/>
                  </a:lnTo>
                  <a:lnTo>
                    <a:pt x="2557" y="8744"/>
                  </a:lnTo>
                  <a:lnTo>
                    <a:pt x="2582" y="8598"/>
                  </a:lnTo>
                  <a:lnTo>
                    <a:pt x="2582" y="8452"/>
                  </a:lnTo>
                  <a:lnTo>
                    <a:pt x="2631" y="8330"/>
                  </a:lnTo>
                  <a:lnTo>
                    <a:pt x="2655" y="8281"/>
                  </a:lnTo>
                  <a:lnTo>
                    <a:pt x="2655" y="8281"/>
                  </a:lnTo>
                  <a:lnTo>
                    <a:pt x="2704" y="8208"/>
                  </a:lnTo>
                  <a:lnTo>
                    <a:pt x="2728" y="8160"/>
                  </a:lnTo>
                  <a:lnTo>
                    <a:pt x="2752" y="7989"/>
                  </a:lnTo>
                  <a:lnTo>
                    <a:pt x="2752" y="7989"/>
                  </a:lnTo>
                  <a:lnTo>
                    <a:pt x="2728" y="7819"/>
                  </a:lnTo>
                  <a:lnTo>
                    <a:pt x="2704" y="7746"/>
                  </a:lnTo>
                  <a:lnTo>
                    <a:pt x="2655" y="7697"/>
                  </a:lnTo>
                  <a:lnTo>
                    <a:pt x="2655" y="7697"/>
                  </a:lnTo>
                  <a:lnTo>
                    <a:pt x="2606" y="7673"/>
                  </a:lnTo>
                  <a:lnTo>
                    <a:pt x="2533" y="7624"/>
                  </a:lnTo>
                  <a:lnTo>
                    <a:pt x="2363" y="7600"/>
                  </a:lnTo>
                  <a:lnTo>
                    <a:pt x="2363" y="7600"/>
                  </a:lnTo>
                  <a:lnTo>
                    <a:pt x="2265" y="7575"/>
                  </a:lnTo>
                  <a:lnTo>
                    <a:pt x="2119" y="7502"/>
                  </a:lnTo>
                  <a:lnTo>
                    <a:pt x="1973" y="7380"/>
                  </a:lnTo>
                  <a:lnTo>
                    <a:pt x="1802" y="7234"/>
                  </a:lnTo>
                  <a:lnTo>
                    <a:pt x="1802" y="7234"/>
                  </a:lnTo>
                  <a:lnTo>
                    <a:pt x="1632" y="7088"/>
                  </a:lnTo>
                  <a:lnTo>
                    <a:pt x="1486" y="6966"/>
                  </a:lnTo>
                  <a:lnTo>
                    <a:pt x="1340" y="6869"/>
                  </a:lnTo>
                  <a:lnTo>
                    <a:pt x="1242" y="6845"/>
                  </a:lnTo>
                  <a:lnTo>
                    <a:pt x="1242" y="6845"/>
                  </a:lnTo>
                  <a:lnTo>
                    <a:pt x="1121" y="6796"/>
                  </a:lnTo>
                  <a:lnTo>
                    <a:pt x="926" y="6674"/>
                  </a:lnTo>
                  <a:lnTo>
                    <a:pt x="706" y="6504"/>
                  </a:lnTo>
                  <a:lnTo>
                    <a:pt x="463" y="6284"/>
                  </a:lnTo>
                  <a:lnTo>
                    <a:pt x="463" y="6284"/>
                  </a:lnTo>
                  <a:lnTo>
                    <a:pt x="171" y="5919"/>
                  </a:lnTo>
                  <a:lnTo>
                    <a:pt x="0" y="5700"/>
                  </a:lnTo>
                  <a:lnTo>
                    <a:pt x="0" y="5700"/>
                  </a:lnTo>
                  <a:lnTo>
                    <a:pt x="0" y="5724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" name="Shape 648"/>
            <p:cNvSpPr/>
            <p:nvPr/>
          </p:nvSpPr>
          <p:spPr>
            <a:xfrm>
              <a:off x="6128575" y="3695900"/>
              <a:ext cx="86475" cy="47525"/>
            </a:xfrm>
            <a:custGeom>
              <a:avLst/>
              <a:gdLst/>
              <a:ahLst/>
              <a:cxnLst/>
              <a:rect l="0" t="0" r="0" b="0"/>
              <a:pathLst>
                <a:path w="3459" h="1901" fill="none" extrusionOk="0">
                  <a:moveTo>
                    <a:pt x="2022" y="1340"/>
                  </a:moveTo>
                  <a:lnTo>
                    <a:pt x="2022" y="1340"/>
                  </a:lnTo>
                  <a:lnTo>
                    <a:pt x="1924" y="1413"/>
                  </a:lnTo>
                  <a:lnTo>
                    <a:pt x="1827" y="1486"/>
                  </a:lnTo>
                  <a:lnTo>
                    <a:pt x="1729" y="1511"/>
                  </a:lnTo>
                  <a:lnTo>
                    <a:pt x="1632" y="1535"/>
                  </a:lnTo>
                  <a:lnTo>
                    <a:pt x="1632" y="1535"/>
                  </a:lnTo>
                  <a:lnTo>
                    <a:pt x="1559" y="1535"/>
                  </a:lnTo>
                  <a:lnTo>
                    <a:pt x="1461" y="1584"/>
                  </a:lnTo>
                  <a:lnTo>
                    <a:pt x="1340" y="1657"/>
                  </a:lnTo>
                  <a:lnTo>
                    <a:pt x="1267" y="1730"/>
                  </a:lnTo>
                  <a:lnTo>
                    <a:pt x="1267" y="1730"/>
                  </a:lnTo>
                  <a:lnTo>
                    <a:pt x="1169" y="1803"/>
                  </a:lnTo>
                  <a:lnTo>
                    <a:pt x="1072" y="1852"/>
                  </a:lnTo>
                  <a:lnTo>
                    <a:pt x="974" y="1900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79" y="1900"/>
                  </a:lnTo>
                  <a:lnTo>
                    <a:pt x="682" y="1852"/>
                  </a:lnTo>
                  <a:lnTo>
                    <a:pt x="585" y="1803"/>
                  </a:lnTo>
                  <a:lnTo>
                    <a:pt x="512" y="1730"/>
                  </a:lnTo>
                  <a:lnTo>
                    <a:pt x="512" y="1730"/>
                  </a:lnTo>
                  <a:lnTo>
                    <a:pt x="438" y="1633"/>
                  </a:lnTo>
                  <a:lnTo>
                    <a:pt x="414" y="1535"/>
                  </a:lnTo>
                  <a:lnTo>
                    <a:pt x="438" y="1438"/>
                  </a:lnTo>
                  <a:lnTo>
                    <a:pt x="512" y="1340"/>
                  </a:lnTo>
                  <a:lnTo>
                    <a:pt x="512" y="1340"/>
                  </a:lnTo>
                  <a:lnTo>
                    <a:pt x="585" y="1243"/>
                  </a:lnTo>
                  <a:lnTo>
                    <a:pt x="633" y="1145"/>
                  </a:lnTo>
                  <a:lnTo>
                    <a:pt x="682" y="1048"/>
                  </a:lnTo>
                  <a:lnTo>
                    <a:pt x="682" y="951"/>
                  </a:lnTo>
                  <a:lnTo>
                    <a:pt x="682" y="951"/>
                  </a:lnTo>
                  <a:lnTo>
                    <a:pt x="658" y="804"/>
                  </a:lnTo>
                  <a:lnTo>
                    <a:pt x="633" y="731"/>
                  </a:lnTo>
                  <a:lnTo>
                    <a:pt x="585" y="683"/>
                  </a:lnTo>
                  <a:lnTo>
                    <a:pt x="585" y="683"/>
                  </a:lnTo>
                  <a:lnTo>
                    <a:pt x="536" y="634"/>
                  </a:lnTo>
                  <a:lnTo>
                    <a:pt x="463" y="610"/>
                  </a:lnTo>
                  <a:lnTo>
                    <a:pt x="317" y="585"/>
                  </a:lnTo>
                  <a:lnTo>
                    <a:pt x="317" y="585"/>
                  </a:lnTo>
                  <a:lnTo>
                    <a:pt x="146" y="561"/>
                  </a:lnTo>
                  <a:lnTo>
                    <a:pt x="73" y="512"/>
                  </a:lnTo>
                  <a:lnTo>
                    <a:pt x="24" y="488"/>
                  </a:lnTo>
                  <a:lnTo>
                    <a:pt x="24" y="488"/>
                  </a:lnTo>
                  <a:lnTo>
                    <a:pt x="0" y="439"/>
                  </a:lnTo>
                  <a:lnTo>
                    <a:pt x="24" y="366"/>
                  </a:lnTo>
                  <a:lnTo>
                    <a:pt x="49" y="293"/>
                  </a:lnTo>
                  <a:lnTo>
                    <a:pt x="122" y="196"/>
                  </a:lnTo>
                  <a:lnTo>
                    <a:pt x="122" y="196"/>
                  </a:lnTo>
                  <a:lnTo>
                    <a:pt x="171" y="171"/>
                  </a:lnTo>
                  <a:lnTo>
                    <a:pt x="268" y="123"/>
                  </a:lnTo>
                  <a:lnTo>
                    <a:pt x="512" y="74"/>
                  </a:lnTo>
                  <a:lnTo>
                    <a:pt x="804" y="25"/>
                  </a:lnTo>
                  <a:lnTo>
                    <a:pt x="1145" y="1"/>
                  </a:lnTo>
                  <a:lnTo>
                    <a:pt x="2509" y="1"/>
                  </a:lnTo>
                  <a:lnTo>
                    <a:pt x="2509" y="1"/>
                  </a:lnTo>
                  <a:lnTo>
                    <a:pt x="2850" y="25"/>
                  </a:lnTo>
                  <a:lnTo>
                    <a:pt x="3142" y="49"/>
                  </a:lnTo>
                  <a:lnTo>
                    <a:pt x="3337" y="74"/>
                  </a:lnTo>
                  <a:lnTo>
                    <a:pt x="3434" y="98"/>
                  </a:lnTo>
                  <a:lnTo>
                    <a:pt x="3434" y="98"/>
                  </a:lnTo>
                  <a:lnTo>
                    <a:pt x="3458" y="123"/>
                  </a:lnTo>
                  <a:lnTo>
                    <a:pt x="3434" y="171"/>
                  </a:lnTo>
                  <a:lnTo>
                    <a:pt x="3361" y="317"/>
                  </a:lnTo>
                  <a:lnTo>
                    <a:pt x="3239" y="488"/>
                  </a:lnTo>
                  <a:lnTo>
                    <a:pt x="3069" y="683"/>
                  </a:lnTo>
                  <a:lnTo>
                    <a:pt x="3069" y="683"/>
                  </a:lnTo>
                  <a:lnTo>
                    <a:pt x="2874" y="853"/>
                  </a:lnTo>
                  <a:lnTo>
                    <a:pt x="2679" y="999"/>
                  </a:lnTo>
                  <a:lnTo>
                    <a:pt x="2509" y="1121"/>
                  </a:lnTo>
                  <a:lnTo>
                    <a:pt x="2411" y="1145"/>
                  </a:lnTo>
                  <a:lnTo>
                    <a:pt x="2411" y="1145"/>
                  </a:lnTo>
                  <a:lnTo>
                    <a:pt x="2314" y="1170"/>
                  </a:lnTo>
                  <a:lnTo>
                    <a:pt x="2216" y="1194"/>
                  </a:lnTo>
                  <a:lnTo>
                    <a:pt x="2119" y="1267"/>
                  </a:lnTo>
                  <a:lnTo>
                    <a:pt x="2022" y="1340"/>
                  </a:lnTo>
                  <a:lnTo>
                    <a:pt x="2022" y="1340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" name="Shape 649"/>
            <p:cNvSpPr/>
            <p:nvPr/>
          </p:nvSpPr>
          <p:spPr>
            <a:xfrm>
              <a:off x="6357500" y="3940075"/>
              <a:ext cx="18900" cy="34725"/>
            </a:xfrm>
            <a:custGeom>
              <a:avLst/>
              <a:gdLst/>
              <a:ahLst/>
              <a:cxnLst/>
              <a:rect l="0" t="0" r="0" b="0"/>
              <a:pathLst>
                <a:path w="756" h="1389" fill="none" extrusionOk="0">
                  <a:moveTo>
                    <a:pt x="585" y="682"/>
                  </a:moveTo>
                  <a:lnTo>
                    <a:pt x="585" y="682"/>
                  </a:lnTo>
                  <a:lnTo>
                    <a:pt x="512" y="779"/>
                  </a:lnTo>
                  <a:lnTo>
                    <a:pt x="439" y="877"/>
                  </a:lnTo>
                  <a:lnTo>
                    <a:pt x="390" y="974"/>
                  </a:lnTo>
                  <a:lnTo>
                    <a:pt x="390" y="1072"/>
                  </a:lnTo>
                  <a:lnTo>
                    <a:pt x="390" y="1072"/>
                  </a:lnTo>
                  <a:lnTo>
                    <a:pt x="366" y="1218"/>
                  </a:lnTo>
                  <a:lnTo>
                    <a:pt x="317" y="1291"/>
                  </a:lnTo>
                  <a:lnTo>
                    <a:pt x="293" y="1364"/>
                  </a:lnTo>
                  <a:lnTo>
                    <a:pt x="293" y="1364"/>
                  </a:lnTo>
                  <a:lnTo>
                    <a:pt x="244" y="1388"/>
                  </a:lnTo>
                  <a:lnTo>
                    <a:pt x="195" y="1388"/>
                  </a:lnTo>
                  <a:lnTo>
                    <a:pt x="147" y="1388"/>
                  </a:lnTo>
                  <a:lnTo>
                    <a:pt x="98" y="1364"/>
                  </a:lnTo>
                  <a:lnTo>
                    <a:pt x="98" y="1364"/>
                  </a:lnTo>
                  <a:lnTo>
                    <a:pt x="74" y="1291"/>
                  </a:lnTo>
                  <a:lnTo>
                    <a:pt x="25" y="1169"/>
                  </a:lnTo>
                  <a:lnTo>
                    <a:pt x="25" y="1023"/>
                  </a:lnTo>
                  <a:lnTo>
                    <a:pt x="1" y="877"/>
                  </a:lnTo>
                  <a:lnTo>
                    <a:pt x="1" y="877"/>
                  </a:lnTo>
                  <a:lnTo>
                    <a:pt x="25" y="706"/>
                  </a:lnTo>
                  <a:lnTo>
                    <a:pt x="98" y="536"/>
                  </a:lnTo>
                  <a:lnTo>
                    <a:pt x="171" y="365"/>
                  </a:lnTo>
                  <a:lnTo>
                    <a:pt x="293" y="219"/>
                  </a:lnTo>
                  <a:lnTo>
                    <a:pt x="293" y="219"/>
                  </a:lnTo>
                  <a:lnTo>
                    <a:pt x="415" y="122"/>
                  </a:lnTo>
                  <a:lnTo>
                    <a:pt x="512" y="49"/>
                  </a:lnTo>
                  <a:lnTo>
                    <a:pt x="609" y="0"/>
                  </a:lnTo>
                  <a:lnTo>
                    <a:pt x="682" y="24"/>
                  </a:lnTo>
                  <a:lnTo>
                    <a:pt x="682" y="24"/>
                  </a:lnTo>
                  <a:lnTo>
                    <a:pt x="707" y="73"/>
                  </a:lnTo>
                  <a:lnTo>
                    <a:pt x="731" y="146"/>
                  </a:lnTo>
                  <a:lnTo>
                    <a:pt x="756" y="317"/>
                  </a:lnTo>
                  <a:lnTo>
                    <a:pt x="756" y="317"/>
                  </a:lnTo>
                  <a:lnTo>
                    <a:pt x="756" y="390"/>
                  </a:lnTo>
                  <a:lnTo>
                    <a:pt x="707" y="487"/>
                  </a:lnTo>
                  <a:lnTo>
                    <a:pt x="658" y="609"/>
                  </a:lnTo>
                  <a:lnTo>
                    <a:pt x="585" y="682"/>
                  </a:lnTo>
                  <a:lnTo>
                    <a:pt x="585" y="682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" name="Shape 650"/>
            <p:cNvSpPr/>
            <p:nvPr/>
          </p:nvSpPr>
          <p:spPr>
            <a:xfrm>
              <a:off x="6202850" y="3720875"/>
              <a:ext cx="204000" cy="278875"/>
            </a:xfrm>
            <a:custGeom>
              <a:avLst/>
              <a:gdLst/>
              <a:ahLst/>
              <a:cxnLst/>
              <a:rect l="0" t="0" r="0" b="0"/>
              <a:pathLst>
                <a:path w="8160" h="11155" fill="none" extrusionOk="0">
                  <a:moveTo>
                    <a:pt x="8159" y="4774"/>
                  </a:moveTo>
                  <a:lnTo>
                    <a:pt x="8159" y="4774"/>
                  </a:lnTo>
                  <a:lnTo>
                    <a:pt x="7599" y="4701"/>
                  </a:lnTo>
                  <a:lnTo>
                    <a:pt x="7283" y="4652"/>
                  </a:lnTo>
                  <a:lnTo>
                    <a:pt x="7136" y="4603"/>
                  </a:lnTo>
                  <a:lnTo>
                    <a:pt x="7136" y="4603"/>
                  </a:lnTo>
                  <a:lnTo>
                    <a:pt x="7088" y="4579"/>
                  </a:lnTo>
                  <a:lnTo>
                    <a:pt x="7015" y="4555"/>
                  </a:lnTo>
                  <a:lnTo>
                    <a:pt x="6844" y="4530"/>
                  </a:lnTo>
                  <a:lnTo>
                    <a:pt x="6844" y="4530"/>
                  </a:lnTo>
                  <a:lnTo>
                    <a:pt x="6747" y="4506"/>
                  </a:lnTo>
                  <a:lnTo>
                    <a:pt x="6649" y="4457"/>
                  </a:lnTo>
                  <a:lnTo>
                    <a:pt x="6552" y="4409"/>
                  </a:lnTo>
                  <a:lnTo>
                    <a:pt x="6454" y="4336"/>
                  </a:lnTo>
                  <a:lnTo>
                    <a:pt x="6454" y="4336"/>
                  </a:lnTo>
                  <a:lnTo>
                    <a:pt x="6381" y="4262"/>
                  </a:lnTo>
                  <a:lnTo>
                    <a:pt x="6308" y="4214"/>
                  </a:lnTo>
                  <a:lnTo>
                    <a:pt x="6235" y="4214"/>
                  </a:lnTo>
                  <a:lnTo>
                    <a:pt x="6187" y="4238"/>
                  </a:lnTo>
                  <a:lnTo>
                    <a:pt x="6187" y="4238"/>
                  </a:lnTo>
                  <a:lnTo>
                    <a:pt x="6162" y="4287"/>
                  </a:lnTo>
                  <a:lnTo>
                    <a:pt x="6162" y="4360"/>
                  </a:lnTo>
                  <a:lnTo>
                    <a:pt x="6211" y="4433"/>
                  </a:lnTo>
                  <a:lnTo>
                    <a:pt x="6284" y="4530"/>
                  </a:lnTo>
                  <a:lnTo>
                    <a:pt x="6284" y="4530"/>
                  </a:lnTo>
                  <a:lnTo>
                    <a:pt x="6357" y="4603"/>
                  </a:lnTo>
                  <a:lnTo>
                    <a:pt x="6454" y="4652"/>
                  </a:lnTo>
                  <a:lnTo>
                    <a:pt x="6576" y="4701"/>
                  </a:lnTo>
                  <a:lnTo>
                    <a:pt x="6649" y="4701"/>
                  </a:lnTo>
                  <a:lnTo>
                    <a:pt x="6649" y="4701"/>
                  </a:lnTo>
                  <a:lnTo>
                    <a:pt x="6747" y="4725"/>
                  </a:lnTo>
                  <a:lnTo>
                    <a:pt x="6844" y="4774"/>
                  </a:lnTo>
                  <a:lnTo>
                    <a:pt x="6942" y="4823"/>
                  </a:lnTo>
                  <a:lnTo>
                    <a:pt x="7039" y="4896"/>
                  </a:lnTo>
                  <a:lnTo>
                    <a:pt x="7039" y="4896"/>
                  </a:lnTo>
                  <a:lnTo>
                    <a:pt x="7063" y="4944"/>
                  </a:lnTo>
                  <a:lnTo>
                    <a:pt x="7088" y="4993"/>
                  </a:lnTo>
                  <a:lnTo>
                    <a:pt x="7063" y="5139"/>
                  </a:lnTo>
                  <a:lnTo>
                    <a:pt x="6966" y="5310"/>
                  </a:lnTo>
                  <a:lnTo>
                    <a:pt x="6844" y="5480"/>
                  </a:lnTo>
                  <a:lnTo>
                    <a:pt x="6844" y="5480"/>
                  </a:lnTo>
                  <a:lnTo>
                    <a:pt x="6674" y="5626"/>
                  </a:lnTo>
                  <a:lnTo>
                    <a:pt x="6528" y="5748"/>
                  </a:lnTo>
                  <a:lnTo>
                    <a:pt x="6381" y="5821"/>
                  </a:lnTo>
                  <a:lnTo>
                    <a:pt x="6284" y="5846"/>
                  </a:lnTo>
                  <a:lnTo>
                    <a:pt x="6284" y="5846"/>
                  </a:lnTo>
                  <a:lnTo>
                    <a:pt x="6113" y="5870"/>
                  </a:lnTo>
                  <a:lnTo>
                    <a:pt x="6040" y="5894"/>
                  </a:lnTo>
                  <a:lnTo>
                    <a:pt x="5992" y="5943"/>
                  </a:lnTo>
                  <a:lnTo>
                    <a:pt x="5992" y="5943"/>
                  </a:lnTo>
                  <a:lnTo>
                    <a:pt x="5943" y="5967"/>
                  </a:lnTo>
                  <a:lnTo>
                    <a:pt x="5894" y="5992"/>
                  </a:lnTo>
                  <a:lnTo>
                    <a:pt x="5846" y="5967"/>
                  </a:lnTo>
                  <a:lnTo>
                    <a:pt x="5797" y="5943"/>
                  </a:lnTo>
                  <a:lnTo>
                    <a:pt x="5797" y="5943"/>
                  </a:lnTo>
                  <a:lnTo>
                    <a:pt x="5773" y="5894"/>
                  </a:lnTo>
                  <a:lnTo>
                    <a:pt x="5724" y="5821"/>
                  </a:lnTo>
                  <a:lnTo>
                    <a:pt x="5699" y="5651"/>
                  </a:lnTo>
                  <a:lnTo>
                    <a:pt x="5699" y="5651"/>
                  </a:lnTo>
                  <a:lnTo>
                    <a:pt x="5675" y="5553"/>
                  </a:lnTo>
                  <a:lnTo>
                    <a:pt x="5602" y="5407"/>
                  </a:lnTo>
                  <a:lnTo>
                    <a:pt x="5480" y="5261"/>
                  </a:lnTo>
                  <a:lnTo>
                    <a:pt x="5334" y="5091"/>
                  </a:lnTo>
                  <a:lnTo>
                    <a:pt x="5334" y="5091"/>
                  </a:lnTo>
                  <a:lnTo>
                    <a:pt x="5188" y="4920"/>
                  </a:lnTo>
                  <a:lnTo>
                    <a:pt x="5066" y="4774"/>
                  </a:lnTo>
                  <a:lnTo>
                    <a:pt x="4969" y="4628"/>
                  </a:lnTo>
                  <a:lnTo>
                    <a:pt x="4944" y="4530"/>
                  </a:lnTo>
                  <a:lnTo>
                    <a:pt x="4944" y="4530"/>
                  </a:lnTo>
                  <a:lnTo>
                    <a:pt x="4944" y="4457"/>
                  </a:lnTo>
                  <a:lnTo>
                    <a:pt x="4920" y="4409"/>
                  </a:lnTo>
                  <a:lnTo>
                    <a:pt x="4896" y="4409"/>
                  </a:lnTo>
                  <a:lnTo>
                    <a:pt x="4847" y="4433"/>
                  </a:lnTo>
                  <a:lnTo>
                    <a:pt x="4847" y="4433"/>
                  </a:lnTo>
                  <a:lnTo>
                    <a:pt x="4823" y="4482"/>
                  </a:lnTo>
                  <a:lnTo>
                    <a:pt x="4774" y="4555"/>
                  </a:lnTo>
                  <a:lnTo>
                    <a:pt x="4750" y="4701"/>
                  </a:lnTo>
                  <a:lnTo>
                    <a:pt x="4750" y="4701"/>
                  </a:lnTo>
                  <a:lnTo>
                    <a:pt x="4774" y="4798"/>
                  </a:lnTo>
                  <a:lnTo>
                    <a:pt x="4847" y="4920"/>
                  </a:lnTo>
                  <a:lnTo>
                    <a:pt x="4920" y="5066"/>
                  </a:lnTo>
                  <a:lnTo>
                    <a:pt x="5042" y="5188"/>
                  </a:lnTo>
                  <a:lnTo>
                    <a:pt x="5042" y="5188"/>
                  </a:lnTo>
                  <a:lnTo>
                    <a:pt x="5139" y="5310"/>
                  </a:lnTo>
                  <a:lnTo>
                    <a:pt x="5237" y="5431"/>
                  </a:lnTo>
                  <a:lnTo>
                    <a:pt x="5310" y="5553"/>
                  </a:lnTo>
                  <a:lnTo>
                    <a:pt x="5334" y="5651"/>
                  </a:lnTo>
                  <a:lnTo>
                    <a:pt x="5334" y="5651"/>
                  </a:lnTo>
                  <a:lnTo>
                    <a:pt x="5334" y="5748"/>
                  </a:lnTo>
                  <a:lnTo>
                    <a:pt x="5383" y="5846"/>
                  </a:lnTo>
                  <a:lnTo>
                    <a:pt x="5432" y="5943"/>
                  </a:lnTo>
                  <a:lnTo>
                    <a:pt x="5505" y="6040"/>
                  </a:lnTo>
                  <a:lnTo>
                    <a:pt x="5505" y="6040"/>
                  </a:lnTo>
                  <a:lnTo>
                    <a:pt x="5626" y="6113"/>
                  </a:lnTo>
                  <a:lnTo>
                    <a:pt x="5773" y="6162"/>
                  </a:lnTo>
                  <a:lnTo>
                    <a:pt x="5919" y="6211"/>
                  </a:lnTo>
                  <a:lnTo>
                    <a:pt x="6089" y="6235"/>
                  </a:lnTo>
                  <a:lnTo>
                    <a:pt x="6089" y="6235"/>
                  </a:lnTo>
                  <a:lnTo>
                    <a:pt x="6235" y="6235"/>
                  </a:lnTo>
                  <a:lnTo>
                    <a:pt x="6357" y="6284"/>
                  </a:lnTo>
                  <a:lnTo>
                    <a:pt x="6430" y="6333"/>
                  </a:lnTo>
                  <a:lnTo>
                    <a:pt x="6454" y="6381"/>
                  </a:lnTo>
                  <a:lnTo>
                    <a:pt x="6454" y="6430"/>
                  </a:lnTo>
                  <a:lnTo>
                    <a:pt x="6454" y="6430"/>
                  </a:lnTo>
                  <a:lnTo>
                    <a:pt x="6430" y="6527"/>
                  </a:lnTo>
                  <a:lnTo>
                    <a:pt x="6308" y="6722"/>
                  </a:lnTo>
                  <a:lnTo>
                    <a:pt x="6113" y="6941"/>
                  </a:lnTo>
                  <a:lnTo>
                    <a:pt x="5894" y="7185"/>
                  </a:lnTo>
                  <a:lnTo>
                    <a:pt x="5894" y="7185"/>
                  </a:lnTo>
                  <a:lnTo>
                    <a:pt x="5675" y="7429"/>
                  </a:lnTo>
                  <a:lnTo>
                    <a:pt x="5505" y="7696"/>
                  </a:lnTo>
                  <a:lnTo>
                    <a:pt x="5358" y="7940"/>
                  </a:lnTo>
                  <a:lnTo>
                    <a:pt x="5334" y="8037"/>
                  </a:lnTo>
                  <a:lnTo>
                    <a:pt x="5334" y="8135"/>
                  </a:lnTo>
                  <a:lnTo>
                    <a:pt x="5334" y="8135"/>
                  </a:lnTo>
                  <a:lnTo>
                    <a:pt x="5334" y="8281"/>
                  </a:lnTo>
                  <a:lnTo>
                    <a:pt x="5358" y="8427"/>
                  </a:lnTo>
                  <a:lnTo>
                    <a:pt x="5383" y="8525"/>
                  </a:lnTo>
                  <a:lnTo>
                    <a:pt x="5432" y="8598"/>
                  </a:lnTo>
                  <a:lnTo>
                    <a:pt x="5432" y="8598"/>
                  </a:lnTo>
                  <a:lnTo>
                    <a:pt x="5456" y="8646"/>
                  </a:lnTo>
                  <a:lnTo>
                    <a:pt x="5480" y="8719"/>
                  </a:lnTo>
                  <a:lnTo>
                    <a:pt x="5505" y="8890"/>
                  </a:lnTo>
                  <a:lnTo>
                    <a:pt x="5505" y="8890"/>
                  </a:lnTo>
                  <a:lnTo>
                    <a:pt x="5480" y="8987"/>
                  </a:lnTo>
                  <a:lnTo>
                    <a:pt x="5383" y="9158"/>
                  </a:lnTo>
                  <a:lnTo>
                    <a:pt x="5237" y="9353"/>
                  </a:lnTo>
                  <a:lnTo>
                    <a:pt x="5042" y="9547"/>
                  </a:lnTo>
                  <a:lnTo>
                    <a:pt x="5042" y="9547"/>
                  </a:lnTo>
                  <a:lnTo>
                    <a:pt x="4847" y="9742"/>
                  </a:lnTo>
                  <a:lnTo>
                    <a:pt x="4701" y="9937"/>
                  </a:lnTo>
                  <a:lnTo>
                    <a:pt x="4603" y="10108"/>
                  </a:lnTo>
                  <a:lnTo>
                    <a:pt x="4555" y="10205"/>
                  </a:lnTo>
                  <a:lnTo>
                    <a:pt x="4555" y="10205"/>
                  </a:lnTo>
                  <a:lnTo>
                    <a:pt x="4530" y="10327"/>
                  </a:lnTo>
                  <a:lnTo>
                    <a:pt x="4457" y="10473"/>
                  </a:lnTo>
                  <a:lnTo>
                    <a:pt x="4336" y="10619"/>
                  </a:lnTo>
                  <a:lnTo>
                    <a:pt x="4189" y="10790"/>
                  </a:lnTo>
                  <a:lnTo>
                    <a:pt x="4189" y="10790"/>
                  </a:lnTo>
                  <a:lnTo>
                    <a:pt x="4019" y="10936"/>
                  </a:lnTo>
                  <a:lnTo>
                    <a:pt x="3873" y="11057"/>
                  </a:lnTo>
                  <a:lnTo>
                    <a:pt x="3727" y="11131"/>
                  </a:lnTo>
                  <a:lnTo>
                    <a:pt x="3605" y="11155"/>
                  </a:lnTo>
                  <a:lnTo>
                    <a:pt x="3605" y="11155"/>
                  </a:lnTo>
                  <a:lnTo>
                    <a:pt x="3532" y="11155"/>
                  </a:lnTo>
                  <a:lnTo>
                    <a:pt x="3434" y="11106"/>
                  </a:lnTo>
                  <a:lnTo>
                    <a:pt x="3337" y="11057"/>
                  </a:lnTo>
                  <a:lnTo>
                    <a:pt x="3240" y="10984"/>
                  </a:lnTo>
                  <a:lnTo>
                    <a:pt x="3240" y="10984"/>
                  </a:lnTo>
                  <a:lnTo>
                    <a:pt x="3167" y="10887"/>
                  </a:lnTo>
                  <a:lnTo>
                    <a:pt x="3093" y="10790"/>
                  </a:lnTo>
                  <a:lnTo>
                    <a:pt x="3069" y="10692"/>
                  </a:lnTo>
                  <a:lnTo>
                    <a:pt x="3045" y="10595"/>
                  </a:lnTo>
                  <a:lnTo>
                    <a:pt x="3045" y="10595"/>
                  </a:lnTo>
                  <a:lnTo>
                    <a:pt x="3020" y="10424"/>
                  </a:lnTo>
                  <a:lnTo>
                    <a:pt x="2996" y="10351"/>
                  </a:lnTo>
                  <a:lnTo>
                    <a:pt x="2947" y="10302"/>
                  </a:lnTo>
                  <a:lnTo>
                    <a:pt x="2947" y="10302"/>
                  </a:lnTo>
                  <a:lnTo>
                    <a:pt x="2923" y="10254"/>
                  </a:lnTo>
                  <a:lnTo>
                    <a:pt x="2874" y="10181"/>
                  </a:lnTo>
                  <a:lnTo>
                    <a:pt x="2850" y="10035"/>
                  </a:lnTo>
                  <a:lnTo>
                    <a:pt x="2850" y="10035"/>
                  </a:lnTo>
                  <a:lnTo>
                    <a:pt x="2826" y="9864"/>
                  </a:lnTo>
                  <a:lnTo>
                    <a:pt x="2801" y="9791"/>
                  </a:lnTo>
                  <a:lnTo>
                    <a:pt x="2752" y="9742"/>
                  </a:lnTo>
                  <a:lnTo>
                    <a:pt x="2752" y="9742"/>
                  </a:lnTo>
                  <a:lnTo>
                    <a:pt x="2728" y="9669"/>
                  </a:lnTo>
                  <a:lnTo>
                    <a:pt x="2704" y="9572"/>
                  </a:lnTo>
                  <a:lnTo>
                    <a:pt x="2679" y="9426"/>
                  </a:lnTo>
                  <a:lnTo>
                    <a:pt x="2655" y="9255"/>
                  </a:lnTo>
                  <a:lnTo>
                    <a:pt x="2655" y="9255"/>
                  </a:lnTo>
                  <a:lnTo>
                    <a:pt x="2679" y="9109"/>
                  </a:lnTo>
                  <a:lnTo>
                    <a:pt x="2704" y="8963"/>
                  </a:lnTo>
                  <a:lnTo>
                    <a:pt x="2728" y="8866"/>
                  </a:lnTo>
                  <a:lnTo>
                    <a:pt x="2752" y="8792"/>
                  </a:lnTo>
                  <a:lnTo>
                    <a:pt x="2752" y="8792"/>
                  </a:lnTo>
                  <a:lnTo>
                    <a:pt x="2801" y="8744"/>
                  </a:lnTo>
                  <a:lnTo>
                    <a:pt x="2826" y="8671"/>
                  </a:lnTo>
                  <a:lnTo>
                    <a:pt x="2850" y="8500"/>
                  </a:lnTo>
                  <a:lnTo>
                    <a:pt x="2850" y="8500"/>
                  </a:lnTo>
                  <a:lnTo>
                    <a:pt x="2826" y="8403"/>
                  </a:lnTo>
                  <a:lnTo>
                    <a:pt x="2777" y="8281"/>
                  </a:lnTo>
                  <a:lnTo>
                    <a:pt x="2679" y="8159"/>
                  </a:lnTo>
                  <a:lnTo>
                    <a:pt x="2582" y="8037"/>
                  </a:lnTo>
                  <a:lnTo>
                    <a:pt x="2582" y="8037"/>
                  </a:lnTo>
                  <a:lnTo>
                    <a:pt x="2460" y="7891"/>
                  </a:lnTo>
                  <a:lnTo>
                    <a:pt x="2363" y="7721"/>
                  </a:lnTo>
                  <a:lnTo>
                    <a:pt x="2314" y="7526"/>
                  </a:lnTo>
                  <a:lnTo>
                    <a:pt x="2290" y="7356"/>
                  </a:lnTo>
                  <a:lnTo>
                    <a:pt x="2290" y="7356"/>
                  </a:lnTo>
                  <a:lnTo>
                    <a:pt x="2290" y="7209"/>
                  </a:lnTo>
                  <a:lnTo>
                    <a:pt x="2265" y="7063"/>
                  </a:lnTo>
                  <a:lnTo>
                    <a:pt x="2217" y="6966"/>
                  </a:lnTo>
                  <a:lnTo>
                    <a:pt x="2192" y="6893"/>
                  </a:lnTo>
                  <a:lnTo>
                    <a:pt x="2192" y="6893"/>
                  </a:lnTo>
                  <a:lnTo>
                    <a:pt x="2144" y="6844"/>
                  </a:lnTo>
                  <a:lnTo>
                    <a:pt x="2071" y="6820"/>
                  </a:lnTo>
                  <a:lnTo>
                    <a:pt x="1900" y="6795"/>
                  </a:lnTo>
                  <a:lnTo>
                    <a:pt x="1900" y="6795"/>
                  </a:lnTo>
                  <a:lnTo>
                    <a:pt x="1754" y="6820"/>
                  </a:lnTo>
                  <a:lnTo>
                    <a:pt x="1681" y="6844"/>
                  </a:lnTo>
                  <a:lnTo>
                    <a:pt x="1632" y="6893"/>
                  </a:lnTo>
                  <a:lnTo>
                    <a:pt x="1632" y="6893"/>
                  </a:lnTo>
                  <a:lnTo>
                    <a:pt x="1559" y="6941"/>
                  </a:lnTo>
                  <a:lnTo>
                    <a:pt x="1437" y="6966"/>
                  </a:lnTo>
                  <a:lnTo>
                    <a:pt x="1291" y="6990"/>
                  </a:lnTo>
                  <a:lnTo>
                    <a:pt x="1145" y="6990"/>
                  </a:lnTo>
                  <a:lnTo>
                    <a:pt x="1145" y="6990"/>
                  </a:lnTo>
                  <a:lnTo>
                    <a:pt x="975" y="6966"/>
                  </a:lnTo>
                  <a:lnTo>
                    <a:pt x="780" y="6868"/>
                  </a:lnTo>
                  <a:lnTo>
                    <a:pt x="561" y="6747"/>
                  </a:lnTo>
                  <a:lnTo>
                    <a:pt x="390" y="6601"/>
                  </a:lnTo>
                  <a:lnTo>
                    <a:pt x="390" y="6601"/>
                  </a:lnTo>
                  <a:lnTo>
                    <a:pt x="317" y="6527"/>
                  </a:lnTo>
                  <a:lnTo>
                    <a:pt x="244" y="6406"/>
                  </a:lnTo>
                  <a:lnTo>
                    <a:pt x="122" y="6113"/>
                  </a:lnTo>
                  <a:lnTo>
                    <a:pt x="49" y="5797"/>
                  </a:lnTo>
                  <a:lnTo>
                    <a:pt x="0" y="5480"/>
                  </a:lnTo>
                  <a:lnTo>
                    <a:pt x="0" y="5480"/>
                  </a:lnTo>
                  <a:lnTo>
                    <a:pt x="25" y="5310"/>
                  </a:lnTo>
                  <a:lnTo>
                    <a:pt x="49" y="5139"/>
                  </a:lnTo>
                  <a:lnTo>
                    <a:pt x="147" y="4798"/>
                  </a:lnTo>
                  <a:lnTo>
                    <a:pt x="220" y="4628"/>
                  </a:lnTo>
                  <a:lnTo>
                    <a:pt x="293" y="4482"/>
                  </a:lnTo>
                  <a:lnTo>
                    <a:pt x="390" y="4336"/>
                  </a:lnTo>
                  <a:lnTo>
                    <a:pt x="487" y="4238"/>
                  </a:lnTo>
                  <a:lnTo>
                    <a:pt x="487" y="4238"/>
                  </a:lnTo>
                  <a:lnTo>
                    <a:pt x="682" y="4043"/>
                  </a:lnTo>
                  <a:lnTo>
                    <a:pt x="877" y="3897"/>
                  </a:lnTo>
                  <a:lnTo>
                    <a:pt x="1048" y="3800"/>
                  </a:lnTo>
                  <a:lnTo>
                    <a:pt x="1145" y="3751"/>
                  </a:lnTo>
                  <a:lnTo>
                    <a:pt x="1145" y="3751"/>
                  </a:lnTo>
                  <a:lnTo>
                    <a:pt x="1316" y="3727"/>
                  </a:lnTo>
                  <a:lnTo>
                    <a:pt x="1389" y="3702"/>
                  </a:lnTo>
                  <a:lnTo>
                    <a:pt x="1437" y="3654"/>
                  </a:lnTo>
                  <a:lnTo>
                    <a:pt x="1437" y="3654"/>
                  </a:lnTo>
                  <a:lnTo>
                    <a:pt x="1510" y="3629"/>
                  </a:lnTo>
                  <a:lnTo>
                    <a:pt x="1608" y="3605"/>
                  </a:lnTo>
                  <a:lnTo>
                    <a:pt x="1754" y="3581"/>
                  </a:lnTo>
                  <a:lnTo>
                    <a:pt x="1900" y="3581"/>
                  </a:lnTo>
                  <a:lnTo>
                    <a:pt x="1900" y="3581"/>
                  </a:lnTo>
                  <a:lnTo>
                    <a:pt x="2071" y="3581"/>
                  </a:lnTo>
                  <a:lnTo>
                    <a:pt x="2241" y="3629"/>
                  </a:lnTo>
                  <a:lnTo>
                    <a:pt x="2363" y="3678"/>
                  </a:lnTo>
                  <a:lnTo>
                    <a:pt x="2485" y="3751"/>
                  </a:lnTo>
                  <a:lnTo>
                    <a:pt x="2485" y="3751"/>
                  </a:lnTo>
                  <a:lnTo>
                    <a:pt x="2558" y="3824"/>
                  </a:lnTo>
                  <a:lnTo>
                    <a:pt x="2655" y="3897"/>
                  </a:lnTo>
                  <a:lnTo>
                    <a:pt x="2777" y="3946"/>
                  </a:lnTo>
                  <a:lnTo>
                    <a:pt x="2850" y="3946"/>
                  </a:lnTo>
                  <a:lnTo>
                    <a:pt x="2850" y="3946"/>
                  </a:lnTo>
                  <a:lnTo>
                    <a:pt x="3020" y="3970"/>
                  </a:lnTo>
                  <a:lnTo>
                    <a:pt x="3093" y="4019"/>
                  </a:lnTo>
                  <a:lnTo>
                    <a:pt x="3142" y="4043"/>
                  </a:lnTo>
                  <a:lnTo>
                    <a:pt x="3142" y="4043"/>
                  </a:lnTo>
                  <a:lnTo>
                    <a:pt x="3191" y="4068"/>
                  </a:lnTo>
                  <a:lnTo>
                    <a:pt x="3240" y="4092"/>
                  </a:lnTo>
                  <a:lnTo>
                    <a:pt x="3288" y="4068"/>
                  </a:lnTo>
                  <a:lnTo>
                    <a:pt x="3337" y="4043"/>
                  </a:lnTo>
                  <a:lnTo>
                    <a:pt x="3337" y="4043"/>
                  </a:lnTo>
                  <a:lnTo>
                    <a:pt x="3386" y="4019"/>
                  </a:lnTo>
                  <a:lnTo>
                    <a:pt x="3459" y="3970"/>
                  </a:lnTo>
                  <a:lnTo>
                    <a:pt x="3605" y="3946"/>
                  </a:lnTo>
                  <a:lnTo>
                    <a:pt x="3605" y="3946"/>
                  </a:lnTo>
                  <a:lnTo>
                    <a:pt x="3775" y="3970"/>
                  </a:lnTo>
                  <a:lnTo>
                    <a:pt x="3848" y="4019"/>
                  </a:lnTo>
                  <a:lnTo>
                    <a:pt x="3897" y="4043"/>
                  </a:lnTo>
                  <a:lnTo>
                    <a:pt x="3897" y="4043"/>
                  </a:lnTo>
                  <a:lnTo>
                    <a:pt x="3970" y="4092"/>
                  </a:lnTo>
                  <a:lnTo>
                    <a:pt x="4068" y="4116"/>
                  </a:lnTo>
                  <a:lnTo>
                    <a:pt x="4214" y="4141"/>
                  </a:lnTo>
                  <a:lnTo>
                    <a:pt x="4384" y="4141"/>
                  </a:lnTo>
                  <a:lnTo>
                    <a:pt x="4384" y="4141"/>
                  </a:lnTo>
                  <a:lnTo>
                    <a:pt x="4530" y="4141"/>
                  </a:lnTo>
                  <a:lnTo>
                    <a:pt x="4677" y="4116"/>
                  </a:lnTo>
                  <a:lnTo>
                    <a:pt x="4774" y="4092"/>
                  </a:lnTo>
                  <a:lnTo>
                    <a:pt x="4847" y="4043"/>
                  </a:lnTo>
                  <a:lnTo>
                    <a:pt x="4847" y="4043"/>
                  </a:lnTo>
                  <a:lnTo>
                    <a:pt x="4896" y="3995"/>
                  </a:lnTo>
                  <a:lnTo>
                    <a:pt x="4920" y="3921"/>
                  </a:lnTo>
                  <a:lnTo>
                    <a:pt x="4944" y="3751"/>
                  </a:lnTo>
                  <a:lnTo>
                    <a:pt x="4944" y="3751"/>
                  </a:lnTo>
                  <a:lnTo>
                    <a:pt x="4944" y="3727"/>
                  </a:lnTo>
                  <a:lnTo>
                    <a:pt x="4920" y="3678"/>
                  </a:lnTo>
                  <a:lnTo>
                    <a:pt x="4823" y="3629"/>
                  </a:lnTo>
                  <a:lnTo>
                    <a:pt x="4701" y="3581"/>
                  </a:lnTo>
                  <a:lnTo>
                    <a:pt x="4555" y="3581"/>
                  </a:lnTo>
                  <a:lnTo>
                    <a:pt x="4555" y="3581"/>
                  </a:lnTo>
                  <a:lnTo>
                    <a:pt x="4409" y="3556"/>
                  </a:lnTo>
                  <a:lnTo>
                    <a:pt x="4238" y="3507"/>
                  </a:lnTo>
                  <a:lnTo>
                    <a:pt x="4092" y="3459"/>
                  </a:lnTo>
                  <a:lnTo>
                    <a:pt x="3995" y="3386"/>
                  </a:lnTo>
                  <a:lnTo>
                    <a:pt x="3995" y="3386"/>
                  </a:lnTo>
                  <a:lnTo>
                    <a:pt x="3897" y="3313"/>
                  </a:lnTo>
                  <a:lnTo>
                    <a:pt x="3800" y="3240"/>
                  </a:lnTo>
                  <a:lnTo>
                    <a:pt x="3702" y="3215"/>
                  </a:lnTo>
                  <a:lnTo>
                    <a:pt x="3605" y="3191"/>
                  </a:lnTo>
                  <a:lnTo>
                    <a:pt x="3605" y="3191"/>
                  </a:lnTo>
                  <a:lnTo>
                    <a:pt x="3532" y="3166"/>
                  </a:lnTo>
                  <a:lnTo>
                    <a:pt x="3434" y="3142"/>
                  </a:lnTo>
                  <a:lnTo>
                    <a:pt x="3337" y="3069"/>
                  </a:lnTo>
                  <a:lnTo>
                    <a:pt x="3240" y="2996"/>
                  </a:lnTo>
                  <a:lnTo>
                    <a:pt x="3240" y="2996"/>
                  </a:lnTo>
                  <a:lnTo>
                    <a:pt x="3167" y="2923"/>
                  </a:lnTo>
                  <a:lnTo>
                    <a:pt x="3069" y="2899"/>
                  </a:lnTo>
                  <a:lnTo>
                    <a:pt x="2996" y="2874"/>
                  </a:lnTo>
                  <a:lnTo>
                    <a:pt x="2947" y="2899"/>
                  </a:lnTo>
                  <a:lnTo>
                    <a:pt x="2947" y="2899"/>
                  </a:lnTo>
                  <a:lnTo>
                    <a:pt x="2899" y="2923"/>
                  </a:lnTo>
                  <a:lnTo>
                    <a:pt x="2826" y="2923"/>
                  </a:lnTo>
                  <a:lnTo>
                    <a:pt x="2752" y="2874"/>
                  </a:lnTo>
                  <a:lnTo>
                    <a:pt x="2655" y="2801"/>
                  </a:lnTo>
                  <a:lnTo>
                    <a:pt x="2655" y="2801"/>
                  </a:lnTo>
                  <a:lnTo>
                    <a:pt x="2582" y="2752"/>
                  </a:lnTo>
                  <a:lnTo>
                    <a:pt x="2509" y="2704"/>
                  </a:lnTo>
                  <a:lnTo>
                    <a:pt x="2436" y="2704"/>
                  </a:lnTo>
                  <a:lnTo>
                    <a:pt x="2387" y="2704"/>
                  </a:lnTo>
                  <a:lnTo>
                    <a:pt x="2387" y="2704"/>
                  </a:lnTo>
                  <a:lnTo>
                    <a:pt x="2338" y="2752"/>
                  </a:lnTo>
                  <a:lnTo>
                    <a:pt x="2265" y="2777"/>
                  </a:lnTo>
                  <a:lnTo>
                    <a:pt x="2095" y="2801"/>
                  </a:lnTo>
                  <a:lnTo>
                    <a:pt x="2095" y="2801"/>
                  </a:lnTo>
                  <a:lnTo>
                    <a:pt x="1997" y="2850"/>
                  </a:lnTo>
                  <a:lnTo>
                    <a:pt x="1851" y="2923"/>
                  </a:lnTo>
                  <a:lnTo>
                    <a:pt x="1681" y="3045"/>
                  </a:lnTo>
                  <a:lnTo>
                    <a:pt x="1535" y="3191"/>
                  </a:lnTo>
                  <a:lnTo>
                    <a:pt x="1535" y="3191"/>
                  </a:lnTo>
                  <a:lnTo>
                    <a:pt x="1364" y="3337"/>
                  </a:lnTo>
                  <a:lnTo>
                    <a:pt x="1194" y="3459"/>
                  </a:lnTo>
                  <a:lnTo>
                    <a:pt x="1072" y="3532"/>
                  </a:lnTo>
                  <a:lnTo>
                    <a:pt x="950" y="3581"/>
                  </a:lnTo>
                  <a:lnTo>
                    <a:pt x="950" y="3581"/>
                  </a:lnTo>
                  <a:lnTo>
                    <a:pt x="804" y="3532"/>
                  </a:lnTo>
                  <a:lnTo>
                    <a:pt x="731" y="3507"/>
                  </a:lnTo>
                  <a:lnTo>
                    <a:pt x="682" y="3483"/>
                  </a:lnTo>
                  <a:lnTo>
                    <a:pt x="682" y="3483"/>
                  </a:lnTo>
                  <a:lnTo>
                    <a:pt x="634" y="3434"/>
                  </a:lnTo>
                  <a:lnTo>
                    <a:pt x="609" y="3361"/>
                  </a:lnTo>
                  <a:lnTo>
                    <a:pt x="585" y="3191"/>
                  </a:lnTo>
                  <a:lnTo>
                    <a:pt x="585" y="3191"/>
                  </a:lnTo>
                  <a:lnTo>
                    <a:pt x="609" y="3020"/>
                  </a:lnTo>
                  <a:lnTo>
                    <a:pt x="634" y="2947"/>
                  </a:lnTo>
                  <a:lnTo>
                    <a:pt x="682" y="2899"/>
                  </a:lnTo>
                  <a:lnTo>
                    <a:pt x="682" y="2899"/>
                  </a:lnTo>
                  <a:lnTo>
                    <a:pt x="731" y="2874"/>
                  </a:lnTo>
                  <a:lnTo>
                    <a:pt x="853" y="2850"/>
                  </a:lnTo>
                  <a:lnTo>
                    <a:pt x="999" y="2826"/>
                  </a:lnTo>
                  <a:lnTo>
                    <a:pt x="1145" y="2801"/>
                  </a:lnTo>
                  <a:lnTo>
                    <a:pt x="1145" y="2801"/>
                  </a:lnTo>
                  <a:lnTo>
                    <a:pt x="1291" y="2801"/>
                  </a:lnTo>
                  <a:lnTo>
                    <a:pt x="1413" y="2752"/>
                  </a:lnTo>
                  <a:lnTo>
                    <a:pt x="1486" y="2704"/>
                  </a:lnTo>
                  <a:lnTo>
                    <a:pt x="1510" y="2655"/>
                  </a:lnTo>
                  <a:lnTo>
                    <a:pt x="1535" y="2631"/>
                  </a:lnTo>
                  <a:lnTo>
                    <a:pt x="1535" y="2631"/>
                  </a:lnTo>
                  <a:lnTo>
                    <a:pt x="1486" y="2460"/>
                  </a:lnTo>
                  <a:lnTo>
                    <a:pt x="1462" y="2387"/>
                  </a:lnTo>
                  <a:lnTo>
                    <a:pt x="1437" y="2338"/>
                  </a:lnTo>
                  <a:lnTo>
                    <a:pt x="1437" y="2338"/>
                  </a:lnTo>
                  <a:lnTo>
                    <a:pt x="1389" y="2290"/>
                  </a:lnTo>
                  <a:lnTo>
                    <a:pt x="1389" y="2241"/>
                  </a:lnTo>
                  <a:lnTo>
                    <a:pt x="1389" y="2192"/>
                  </a:lnTo>
                  <a:lnTo>
                    <a:pt x="1437" y="2144"/>
                  </a:lnTo>
                  <a:lnTo>
                    <a:pt x="1437" y="2144"/>
                  </a:lnTo>
                  <a:lnTo>
                    <a:pt x="1486" y="2119"/>
                  </a:lnTo>
                  <a:lnTo>
                    <a:pt x="1559" y="2070"/>
                  </a:lnTo>
                  <a:lnTo>
                    <a:pt x="1705" y="2046"/>
                  </a:lnTo>
                  <a:lnTo>
                    <a:pt x="1705" y="2046"/>
                  </a:lnTo>
                  <a:lnTo>
                    <a:pt x="1803" y="2046"/>
                  </a:lnTo>
                  <a:lnTo>
                    <a:pt x="1900" y="1997"/>
                  </a:lnTo>
                  <a:lnTo>
                    <a:pt x="1997" y="1924"/>
                  </a:lnTo>
                  <a:lnTo>
                    <a:pt x="2095" y="1851"/>
                  </a:lnTo>
                  <a:lnTo>
                    <a:pt x="2095" y="1851"/>
                  </a:lnTo>
                  <a:lnTo>
                    <a:pt x="2168" y="1778"/>
                  </a:lnTo>
                  <a:lnTo>
                    <a:pt x="2241" y="1681"/>
                  </a:lnTo>
                  <a:lnTo>
                    <a:pt x="2265" y="1559"/>
                  </a:lnTo>
                  <a:lnTo>
                    <a:pt x="2290" y="1486"/>
                  </a:lnTo>
                  <a:lnTo>
                    <a:pt x="2290" y="1486"/>
                  </a:lnTo>
                  <a:lnTo>
                    <a:pt x="2265" y="1315"/>
                  </a:lnTo>
                  <a:lnTo>
                    <a:pt x="2217" y="1242"/>
                  </a:lnTo>
                  <a:lnTo>
                    <a:pt x="2192" y="1194"/>
                  </a:lnTo>
                  <a:lnTo>
                    <a:pt x="2192" y="1194"/>
                  </a:lnTo>
                  <a:lnTo>
                    <a:pt x="2192" y="1169"/>
                  </a:lnTo>
                  <a:lnTo>
                    <a:pt x="2192" y="1121"/>
                  </a:lnTo>
                  <a:lnTo>
                    <a:pt x="2265" y="999"/>
                  </a:lnTo>
                  <a:lnTo>
                    <a:pt x="2387" y="828"/>
                  </a:lnTo>
                  <a:lnTo>
                    <a:pt x="2582" y="634"/>
                  </a:lnTo>
                  <a:lnTo>
                    <a:pt x="2582" y="634"/>
                  </a:lnTo>
                  <a:lnTo>
                    <a:pt x="2679" y="536"/>
                  </a:lnTo>
                  <a:lnTo>
                    <a:pt x="2826" y="439"/>
                  </a:lnTo>
                  <a:lnTo>
                    <a:pt x="2972" y="366"/>
                  </a:lnTo>
                  <a:lnTo>
                    <a:pt x="3142" y="293"/>
                  </a:lnTo>
                  <a:lnTo>
                    <a:pt x="3483" y="195"/>
                  </a:lnTo>
                  <a:lnTo>
                    <a:pt x="3654" y="171"/>
                  </a:lnTo>
                  <a:lnTo>
                    <a:pt x="3800" y="146"/>
                  </a:lnTo>
                  <a:lnTo>
                    <a:pt x="3800" y="146"/>
                  </a:lnTo>
                  <a:lnTo>
                    <a:pt x="4116" y="171"/>
                  </a:lnTo>
                  <a:lnTo>
                    <a:pt x="4360" y="171"/>
                  </a:lnTo>
                  <a:lnTo>
                    <a:pt x="4555" y="220"/>
                  </a:lnTo>
                  <a:lnTo>
                    <a:pt x="4652" y="244"/>
                  </a:lnTo>
                  <a:lnTo>
                    <a:pt x="4652" y="244"/>
                  </a:lnTo>
                  <a:lnTo>
                    <a:pt x="4701" y="268"/>
                  </a:lnTo>
                  <a:lnTo>
                    <a:pt x="4750" y="293"/>
                  </a:lnTo>
                  <a:lnTo>
                    <a:pt x="4798" y="268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5018" y="195"/>
                  </a:lnTo>
                  <a:lnTo>
                    <a:pt x="5407" y="122"/>
                  </a:lnTo>
                  <a:lnTo>
                    <a:pt x="5821" y="25"/>
                  </a:lnTo>
                  <a:lnTo>
                    <a:pt x="6138" y="0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6" name="Image 5">
            <a:extLst>
              <a:ext uri="{FF2B5EF4-FFF2-40B4-BE49-F238E27FC236}">
                <a16:creationId xmlns:a16="http://schemas.microsoft.com/office/drawing/2014/main" id="{F07E4EF8-3B65-4B33-BE3E-599EEB121C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4400" y="1246207"/>
            <a:ext cx="4150433" cy="2972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0662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60"/>
          <p:cNvSpPr txBox="1">
            <a:spLocks/>
          </p:cNvSpPr>
          <p:nvPr/>
        </p:nvSpPr>
        <p:spPr>
          <a:xfrm>
            <a:off x="1029689" y="285750"/>
            <a:ext cx="7770421" cy="147350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Char char="▪"/>
              <a:defRPr sz="30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Char char="▫"/>
              <a:defRPr sz="24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24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en" sz="2400" b="1" dirty="0"/>
              <a:t>We need :</a:t>
            </a:r>
          </a:p>
          <a:p>
            <a:pPr marL="514350" indent="-514350">
              <a:spcBef>
                <a:spcPts val="0"/>
              </a:spcBef>
              <a:buFont typeface="+mj-lt"/>
              <a:buAutoNum type="romanUcPeriod"/>
            </a:pPr>
            <a:r>
              <a:rPr lang="en" sz="2400" b="1" dirty="0"/>
              <a:t>A GUI programming </a:t>
            </a:r>
            <a:r>
              <a:rPr lang="fr-FR" sz="2400" b="1" dirty="0" err="1"/>
              <a:t>framework</a:t>
            </a:r>
            <a:r>
              <a:rPr lang="en" sz="2400" b="1" dirty="0"/>
              <a:t> (tkinter)</a:t>
            </a:r>
          </a:p>
          <a:p>
            <a:pPr marL="514350" indent="-514350">
              <a:spcBef>
                <a:spcPts val="0"/>
              </a:spcBef>
              <a:buFont typeface="+mj-lt"/>
              <a:buAutoNum type="romanUcPeriod"/>
            </a:pPr>
            <a:r>
              <a:rPr lang="en" sz="2400" b="1" dirty="0"/>
              <a:t>A widget for drawing (Canvas)</a:t>
            </a:r>
          </a:p>
          <a:p>
            <a:pPr marL="514350" indent="-514350">
              <a:spcBef>
                <a:spcPts val="0"/>
              </a:spcBef>
              <a:buFont typeface="+mj-lt"/>
              <a:buAutoNum type="romanUcPeriod"/>
            </a:pPr>
            <a:r>
              <a:rPr lang="en" sz="2400" b="1" dirty="0"/>
              <a:t>A method to draw </a:t>
            </a:r>
            <a:r>
              <a:rPr lang="en" sz="2400" b="1" dirty="0">
                <a:solidFill>
                  <a:srgbClr val="FF0000"/>
                </a:solidFill>
              </a:rPr>
              <a:t>polygons</a:t>
            </a:r>
            <a:r>
              <a:rPr lang="en" sz="2400" b="1" dirty="0"/>
              <a:t> </a:t>
            </a: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2038350"/>
            <a:ext cx="2658694" cy="2819400"/>
          </a:xfrm>
          <a:prstGeom prst="rect">
            <a:avLst/>
          </a:prstGeom>
        </p:spPr>
      </p:pic>
      <p:cxnSp>
        <p:nvCxnSpPr>
          <p:cNvPr id="8" name="Connecteur droit avec flèche 7"/>
          <p:cNvCxnSpPr/>
          <p:nvPr/>
        </p:nvCxnSpPr>
        <p:spPr>
          <a:xfrm>
            <a:off x="4185986" y="3333750"/>
            <a:ext cx="11811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ag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1378" y="1909946"/>
            <a:ext cx="2590800" cy="3076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5453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847" y="796650"/>
            <a:ext cx="1304583" cy="1304583"/>
          </a:xfrm>
          <a:prstGeom prst="rect">
            <a:avLst/>
          </a:prstGeom>
        </p:spPr>
      </p:pic>
      <p:sp>
        <p:nvSpPr>
          <p:cNvPr id="10" name="TextBox 13"/>
          <p:cNvSpPr txBox="1"/>
          <p:nvPr/>
        </p:nvSpPr>
        <p:spPr>
          <a:xfrm>
            <a:off x="223097" y="2224196"/>
            <a:ext cx="25146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 err="1">
                <a:solidFill>
                  <a:schemeClr val="tx1"/>
                </a:solidFill>
                <a:latin typeface="Nixie One" charset="0"/>
              </a:rPr>
              <a:t>Shapefile</a:t>
            </a:r>
            <a:r>
              <a:rPr lang="fr-FR" sz="3200" b="1" dirty="0">
                <a:solidFill>
                  <a:schemeClr val="tx1"/>
                </a:solidFill>
                <a:latin typeface="Nixie One" charset="0"/>
              </a:rPr>
              <a:t> </a:t>
            </a:r>
            <a:br>
              <a:rPr lang="fr-FR" sz="3200" b="1" dirty="0">
                <a:solidFill>
                  <a:schemeClr val="tx1"/>
                </a:solidFill>
                <a:latin typeface="Nixie One" charset="0"/>
              </a:rPr>
            </a:br>
            <a:r>
              <a:rPr lang="fr-FR" sz="3200" b="1" dirty="0">
                <a:solidFill>
                  <a:schemeClr val="tx1"/>
                </a:solidFill>
                <a:latin typeface="Nixie One" charset="0"/>
              </a:rPr>
              <a:t>   (.</a:t>
            </a:r>
            <a:r>
              <a:rPr lang="fr-FR" sz="3200" b="1" dirty="0" err="1">
                <a:solidFill>
                  <a:schemeClr val="tx1"/>
                </a:solidFill>
                <a:latin typeface="Nixie One" charset="0"/>
              </a:rPr>
              <a:t>shp</a:t>
            </a:r>
            <a:r>
              <a:rPr lang="fr-FR" sz="3200" b="1" dirty="0">
                <a:solidFill>
                  <a:schemeClr val="tx1"/>
                </a:solidFill>
                <a:latin typeface="Nixie One" charset="0"/>
              </a:rPr>
              <a:t>)</a:t>
            </a:r>
          </a:p>
        </p:txBody>
      </p:sp>
      <p:cxnSp>
        <p:nvCxnSpPr>
          <p:cNvPr id="11" name="Connecteur droit avec flèche 10"/>
          <p:cNvCxnSpPr>
            <a:cxnSpLocks/>
          </p:cNvCxnSpPr>
          <p:nvPr/>
        </p:nvCxnSpPr>
        <p:spPr>
          <a:xfrm flipV="1">
            <a:off x="2503820" y="1514263"/>
            <a:ext cx="1676400" cy="6522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3"/>
          <p:cNvSpPr txBox="1"/>
          <p:nvPr/>
        </p:nvSpPr>
        <p:spPr>
          <a:xfrm>
            <a:off x="5780420" y="245156"/>
            <a:ext cx="19452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 err="1">
                <a:solidFill>
                  <a:schemeClr val="tx1"/>
                </a:solidFill>
                <a:latin typeface="Nixie One" charset="0"/>
              </a:rPr>
              <a:t>Polygons</a:t>
            </a:r>
            <a:endParaRPr lang="fr-FR" sz="2800" b="1" dirty="0">
              <a:solidFill>
                <a:schemeClr val="tx1"/>
              </a:solidFill>
              <a:latin typeface="Nixie One" charset="0"/>
            </a:endParaRPr>
          </a:p>
        </p:txBody>
      </p:sp>
      <p:pic>
        <p:nvPicPr>
          <p:cNvPr id="20" name="Imag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4709" y="811546"/>
            <a:ext cx="4154857" cy="1435986"/>
          </a:xfrm>
          <a:prstGeom prst="rect">
            <a:avLst/>
          </a:prstGeom>
        </p:spPr>
      </p:pic>
      <p:cxnSp>
        <p:nvCxnSpPr>
          <p:cNvPr id="22" name="Connecteur droit avec flèche 21"/>
          <p:cNvCxnSpPr>
            <a:cxnSpLocks/>
          </p:cNvCxnSpPr>
          <p:nvPr/>
        </p:nvCxnSpPr>
        <p:spPr>
          <a:xfrm>
            <a:off x="2503820" y="2618791"/>
            <a:ext cx="1676400" cy="8616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13"/>
          <p:cNvSpPr txBox="1"/>
          <p:nvPr/>
        </p:nvSpPr>
        <p:spPr>
          <a:xfrm>
            <a:off x="5388414" y="2395660"/>
            <a:ext cx="3088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 err="1">
                <a:latin typeface="Nixie One" charset="0"/>
              </a:rPr>
              <a:t>Multipolygons</a:t>
            </a:r>
            <a:endParaRPr lang="fr-FR" sz="2800" b="1" dirty="0">
              <a:latin typeface="Nixie One" charset="0"/>
            </a:endParaRPr>
          </a:p>
        </p:txBody>
      </p:sp>
      <p:pic>
        <p:nvPicPr>
          <p:cNvPr id="30" name="Image 2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5991" y="3105150"/>
            <a:ext cx="4067876" cy="1616884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DCF7E393-74B4-42F3-80D9-62A59FC669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1783" y="3455860"/>
            <a:ext cx="2262037" cy="1199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4491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Thèm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Thèm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7234</TotalTime>
  <Words>1139</Words>
  <Application>Microsoft Office PowerPoint</Application>
  <PresentationFormat>Affichage à l'écran (16:9)</PresentationFormat>
  <Paragraphs>199</Paragraphs>
  <Slides>23</Slides>
  <Notes>20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23</vt:i4>
      </vt:variant>
    </vt:vector>
  </HeadingPairs>
  <TitlesOfParts>
    <vt:vector size="30" baseType="lpstr">
      <vt:lpstr>Arial</vt:lpstr>
      <vt:lpstr>Wingdings</vt:lpstr>
      <vt:lpstr>Symbol</vt:lpstr>
      <vt:lpstr>Calibri Light</vt:lpstr>
      <vt:lpstr>Nixie One</vt:lpstr>
      <vt:lpstr>Calibri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Fourmy, Antoine (EXT - RO)</dc:creator>
  <cp:lastModifiedBy>Antoine Fourmy</cp:lastModifiedBy>
  <cp:revision>242</cp:revision>
  <dcterms:modified xsi:type="dcterms:W3CDTF">2017-07-13T10:10:18Z</dcterms:modified>
</cp:coreProperties>
</file>